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91" r:id="rId2"/>
    <p:sldId id="256" r:id="rId3"/>
    <p:sldId id="286" r:id="rId4"/>
    <p:sldId id="306" r:id="rId5"/>
    <p:sldId id="307" r:id="rId6"/>
    <p:sldId id="278" r:id="rId7"/>
    <p:sldId id="265" r:id="rId8"/>
    <p:sldId id="308" r:id="rId9"/>
    <p:sldId id="309" r:id="rId10"/>
    <p:sldId id="277" r:id="rId11"/>
    <p:sldId id="310" r:id="rId12"/>
    <p:sldId id="280" r:id="rId13"/>
    <p:sldId id="311" r:id="rId14"/>
    <p:sldId id="294" r:id="rId15"/>
    <p:sldId id="274" r:id="rId16"/>
    <p:sldId id="273" r:id="rId17"/>
    <p:sldId id="301" r:id="rId18"/>
    <p:sldId id="275" r:id="rId19"/>
    <p:sldId id="31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172" autoAdjust="0"/>
  </p:normalViewPr>
  <p:slideViewPr>
    <p:cSldViewPr snapToGrid="0">
      <p:cViewPr varScale="1">
        <p:scale>
          <a:sx n="54" d="100"/>
          <a:sy n="54" d="100"/>
        </p:scale>
        <p:origin x="1860" y="36"/>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0C52D4-275F-4B87-8D02-9F4390CFD303}" type="datetimeFigureOut">
              <a:rPr lang="en-US" smtClean="0"/>
              <a:t>8/10/2016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1FE062-C944-4EE8-B963-7F5EF0C2073E}" type="slidenum">
              <a:rPr lang="en-US" smtClean="0"/>
              <a:t>‹#›</a:t>
            </a:fld>
            <a:endParaRPr lang="en-US"/>
          </a:p>
        </p:txBody>
      </p:sp>
    </p:spTree>
    <p:extLst>
      <p:ext uri="{BB962C8B-B14F-4D97-AF65-F5344CB8AC3E}">
        <p14:creationId xmlns:p14="http://schemas.microsoft.com/office/powerpoint/2010/main" val="4008347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t>মহাকর্ষ-অভিকর্ষ</a:t>
            </a:r>
            <a:r>
              <a:rPr lang="bn-BD" baseline="0" dirty="0" smtClean="0"/>
              <a:t> বুঝাতে ছবিটি ব্যবহার করা হয়েছে।</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2</a:t>
            </a:fld>
            <a:endParaRPr lang="en-US"/>
          </a:p>
        </p:txBody>
      </p:sp>
    </p:spTree>
    <p:extLst>
      <p:ext uri="{BB962C8B-B14F-4D97-AF65-F5344CB8AC3E}">
        <p14:creationId xmlns:p14="http://schemas.microsoft.com/office/powerpoint/2010/main" val="5993680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t>দ্বিতীয় সূত্রানুযায়ী বেগ এবং</a:t>
            </a:r>
            <a:r>
              <a:rPr lang="bn-BD" baseline="0" dirty="0" smtClean="0"/>
              <a:t> সময় পরসস্পরের সমানুপাতিক। অর্থাৎ সময় বাড়ার সাথে সাথে বেগ সমান হারে বাড়তে থাকবে। </a:t>
            </a:r>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14</a:t>
            </a:fld>
            <a:endParaRPr lang="en-US"/>
          </a:p>
        </p:txBody>
      </p:sp>
    </p:spTree>
    <p:extLst>
      <p:ext uri="{BB962C8B-B14F-4D97-AF65-F5344CB8AC3E}">
        <p14:creationId xmlns:p14="http://schemas.microsoft.com/office/powerpoint/2010/main" val="465696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bn-BD" sz="2800" dirty="0" smtClean="0">
                    <a:latin typeface="NikoshBAN" panose="02000000000000000000" pitchFamily="2" charset="0"/>
                    <a:cs typeface="NikoshBAN" panose="02000000000000000000" pitchFamily="2" charset="0"/>
                  </a:rPr>
                  <a:t>শিক্ষার্থীদের</a:t>
                </a:r>
                <a:r>
                  <a:rPr lang="bn-BD" sz="2800" baseline="0" dirty="0" smtClean="0">
                    <a:latin typeface="NikoshBAN" panose="02000000000000000000" pitchFamily="2" charset="0"/>
                    <a:cs typeface="NikoshBAN" panose="02000000000000000000" pitchFamily="2" charset="0"/>
                  </a:rPr>
                  <a:t> এলোমেলো করেও প্রশ্ন করা যেতে পারে। যেমন ১নং এর পর ৪ নং প্রশ্ন। ১) অভিকর্ষ   ২) বিষুব অঞ্চলে।  ৩) </a:t>
                </a:r>
                <a14:m>
                  <m:oMath xmlns:m="http://schemas.openxmlformats.org/officeDocument/2006/math">
                    <m:sSup>
                      <m:sSupPr>
                        <m:ctrlPr>
                          <a:rPr lang="bn-BD" sz="2800" i="1" baseline="0" smtClean="0">
                            <a:latin typeface="Cambria Math" panose="02040503050406030204" pitchFamily="18" charset="0"/>
                          </a:rPr>
                        </m:ctrlPr>
                      </m:sSupPr>
                      <m:e>
                        <m:r>
                          <a:rPr lang="en-US" sz="2800" b="0" i="1" baseline="0" smtClean="0">
                            <a:latin typeface="Cambria Math" panose="02040503050406030204" pitchFamily="18" charset="0"/>
                          </a:rPr>
                          <m:t>9</m:t>
                        </m:r>
                        <m:r>
                          <a:rPr lang="en-US" sz="2800" b="0" i="1" baseline="0" smtClean="0">
                            <a:latin typeface="Cambria Math" panose="02040503050406030204" pitchFamily="18" charset="0"/>
                          </a:rPr>
                          <m:t>.</m:t>
                        </m:r>
                        <m:r>
                          <a:rPr lang="en-US" sz="2800" b="0" i="1" baseline="0" smtClean="0">
                            <a:latin typeface="Cambria Math" panose="02040503050406030204" pitchFamily="18" charset="0"/>
                          </a:rPr>
                          <m:t>8</m:t>
                        </m:r>
                        <m:r>
                          <a:rPr lang="en-US" sz="2800" b="0" i="1" baseline="0" smtClean="0">
                            <a:latin typeface="Cambria Math" panose="02040503050406030204" pitchFamily="18" charset="0"/>
                          </a:rPr>
                          <m:t>𝑚𝑠</m:t>
                        </m:r>
                      </m:e>
                      <m:sup>
                        <m:r>
                          <a:rPr lang="en-US" sz="2800" b="0" i="1" baseline="0" smtClean="0">
                            <a:latin typeface="Cambria Math" panose="02040503050406030204" pitchFamily="18" charset="0"/>
                          </a:rPr>
                          <m:t>−</m:t>
                        </m:r>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r>
                      <a:rPr lang="bn-BD" sz="2800" b="0" i="0" baseline="0" smtClean="0">
                        <a:latin typeface="Cambria Math" panose="02040503050406030204" pitchFamily="18" charset="0"/>
                      </a:rPr>
                      <m:t>  </m:t>
                    </m:r>
                    <m:r>
                      <a:rPr lang="bn-BD" sz="2800" b="0" i="0" baseline="0" smtClean="0">
                        <a:latin typeface="Cambria Math" panose="02040503050406030204" pitchFamily="18" charset="0"/>
                      </a:rPr>
                      <m:t>৪</m:t>
                    </m:r>
                    <m:r>
                      <a:rPr lang="bn-BD" sz="2800" b="0" i="0" baseline="0" smtClean="0">
                        <a:latin typeface="Cambria Math" panose="02040503050406030204" pitchFamily="18" charset="0"/>
                      </a:rPr>
                      <m:t>) </m:t>
                    </m:r>
                    <m:r>
                      <a:rPr lang="en-US" sz="2800" b="0" i="1" baseline="0" smtClean="0">
                        <a:latin typeface="Cambria Math" panose="02040503050406030204" pitchFamily="18" charset="0"/>
                      </a:rPr>
                      <m:t>h</m:t>
                    </m:r>
                    <m:sSup>
                      <m:sSupPr>
                        <m:ctrlPr>
                          <a:rPr lang="bn-BD" sz="2800" i="1" baseline="0" smtClean="0">
                            <a:latin typeface="Cambria Math" panose="02040503050406030204" pitchFamily="18" charset="0"/>
                          </a:rPr>
                        </m:ctrlPr>
                      </m:sSupPr>
                      <m:e>
                        <m:r>
                          <a:rPr lang="bn-BD" sz="2800" i="1" baseline="0" smtClean="0">
                            <a:latin typeface="Cambria Math" panose="02040503050406030204" pitchFamily="18" charset="0"/>
                          </a:rPr>
                          <m:t>∞</m:t>
                        </m:r>
                        <m:r>
                          <a:rPr lang="en-US" sz="2800" b="0" i="1" baseline="0" smtClean="0">
                            <a:latin typeface="Cambria Math" panose="02040503050406030204" pitchFamily="18" charset="0"/>
                          </a:rPr>
                          <m:t>𝑡</m:t>
                        </m:r>
                      </m:e>
                      <m:sup>
                        <m:r>
                          <a:rPr lang="en-US" sz="2800" b="0" i="1" baseline="0" smtClean="0">
                            <a:latin typeface="Cambria Math" panose="02040503050406030204" pitchFamily="18" charset="0"/>
                          </a:rPr>
                          <m:t>2</m:t>
                        </m:r>
                      </m:sup>
                    </m:sSup>
                    <m:r>
                      <a:rPr lang="en-US" sz="2800" b="0" i="1" baseline="0" smtClean="0">
                        <a:latin typeface="Cambria Math" panose="02040503050406030204" pitchFamily="18" charset="0"/>
                      </a:rPr>
                      <m:t> </m:t>
                    </m:r>
                  </m:oMath>
                </a14:m>
                <a:endParaRPr lang="en-US" sz="2800" dirty="0">
                  <a:latin typeface="NikoshBAN" panose="02000000000000000000" pitchFamily="2" charset="0"/>
                  <a:cs typeface="NikoshBAN" panose="02000000000000000000" pitchFamily="2" charset="0"/>
                </a:endParaRPr>
              </a:p>
            </p:txBody>
          </p:sp>
        </mc:Choice>
        <mc:Fallback xmlns="">
          <p:sp>
            <p:nvSpPr>
              <p:cNvPr id="3" name="Notes Placeholder 2"/>
              <p:cNvSpPr>
                <a:spLocks noGrp="1"/>
              </p:cNvSpPr>
              <p:nvPr>
                <p:ph type="body" idx="1"/>
              </p:nvPr>
            </p:nvSpPr>
            <p:spPr/>
            <p:txBody>
              <a:bodyPr/>
              <a:lstStyle/>
              <a:p>
                <a:r>
                  <a:rPr lang="bn-BD" sz="2800" dirty="0" smtClean="0"/>
                  <a:t>শিক্ষার্থীদের</a:t>
                </a:r>
                <a:r>
                  <a:rPr lang="bn-BD" sz="2800" baseline="0" dirty="0" smtClean="0"/>
                  <a:t> এলোমেলো করেও প্রশ্ন করা যেতে পারে। যেমন ১নং এর পর ৪ নং প্রশ্ন</a:t>
                </a:r>
                <a:r>
                  <a:rPr lang="bn-BD" sz="2800" baseline="0" dirty="0" smtClean="0"/>
                  <a:t>। ১) অভিকর্ষ   ২) বিষুব অঞ্চলে।  ৩) </a:t>
                </a:r>
                <a:r>
                  <a:rPr lang="bn-BD" sz="2800" i="0" baseline="0" smtClean="0">
                    <a:latin typeface="Cambria Math" panose="02040503050406030204" pitchFamily="18" charset="0"/>
                  </a:rPr>
                  <a:t>〖</a:t>
                </a:r>
                <a:r>
                  <a:rPr lang="en-US" sz="2800" b="0" i="0" baseline="0" smtClean="0">
                    <a:latin typeface="Cambria Math" panose="02040503050406030204" pitchFamily="18" charset="0"/>
                  </a:rPr>
                  <a:t>9.8𝑚𝑠</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   </a:t>
                </a:r>
                <a:r>
                  <a:rPr lang="bn-BD" sz="2800" b="0" i="0" baseline="0" smtClean="0">
                    <a:latin typeface="Cambria Math" panose="02040503050406030204" pitchFamily="18" charset="0"/>
                  </a:rPr>
                  <a:t>  ৪) </a:t>
                </a:r>
                <a:r>
                  <a:rPr lang="en-US" sz="2800" b="0" i="0" baseline="0" smtClean="0">
                    <a:latin typeface="Cambria Math" panose="02040503050406030204" pitchFamily="18" charset="0"/>
                  </a:rPr>
                  <a:t>ℎ</a:t>
                </a:r>
                <a:r>
                  <a:rPr lang="bn-BD" sz="2800" i="0" baseline="0" smtClean="0">
                    <a:latin typeface="Cambria Math" panose="02040503050406030204" pitchFamily="18" charset="0"/>
                  </a:rPr>
                  <a:t>〖∞</a:t>
                </a:r>
                <a:r>
                  <a:rPr lang="en-US" sz="2800" b="0" i="0" baseline="0" smtClean="0">
                    <a:latin typeface="Cambria Math" panose="02040503050406030204" pitchFamily="18" charset="0"/>
                  </a:rPr>
                  <a:t>𝑡</a:t>
                </a:r>
                <a:r>
                  <a:rPr lang="bn-BD" sz="2800" b="0" i="0" baseline="0" smtClean="0">
                    <a:latin typeface="Cambria Math" panose="02040503050406030204" pitchFamily="18" charset="0"/>
                  </a:rPr>
                  <a:t>〗^</a:t>
                </a:r>
                <a:r>
                  <a:rPr lang="en-US" sz="2800" b="0" i="0" baseline="0" smtClean="0">
                    <a:latin typeface="Cambria Math" panose="02040503050406030204" pitchFamily="18" charset="0"/>
                  </a:rPr>
                  <a:t>2  </a:t>
                </a:r>
                <a:endParaRPr lang="en-US" sz="2800"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15</a:t>
            </a:fld>
            <a:endParaRPr lang="en-US"/>
          </a:p>
        </p:txBody>
      </p:sp>
    </p:spTree>
    <p:extLst>
      <p:ext uri="{BB962C8B-B14F-4D97-AF65-F5344CB8AC3E}">
        <p14:creationId xmlns:p14="http://schemas.microsoft.com/office/powerpoint/2010/main" val="4118422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bn-BD" baseline="0" dirty="0" smtClean="0">
                    <a:latin typeface="NikoshBAN" panose="02000000000000000000" pitchFamily="2" charset="0"/>
                    <a:cs typeface="NikoshBAN" panose="02000000000000000000" pitchFamily="2" charset="0"/>
                  </a:rPr>
                  <a:t>শিক্ষক, শিক্ষার্থীদের খাতায় বাড়ির কাজ করে আনার কথা বলতে পারেন।</a:t>
                </a:r>
                <a:r>
                  <a:rPr lang="en-US" baseline="0" dirty="0" smtClean="0">
                    <a:latin typeface="NikoshBAN" panose="02000000000000000000" pitchFamily="2" charset="0"/>
                    <a:cs typeface="NikoshBAN" panose="02000000000000000000" pitchFamily="2" charset="0"/>
                  </a:rPr>
                  <a:t>  </a:t>
                </a:r>
                <a14:m>
                  <m:oMath xmlns:m="http://schemas.openxmlformats.org/officeDocument/2006/math">
                    <m:r>
                      <a:rPr lang="en-US" b="0" i="0" smtClean="0">
                        <a:latin typeface="Cambria Math" panose="02040503050406030204" pitchFamily="18" charset="0"/>
                      </a:rPr>
                      <m:t> </m:t>
                    </m:r>
                    <m:sSup>
                      <m:sSupPr>
                        <m:ctrlPr>
                          <a:rPr lang="en-US" i="1" smtClean="0">
                            <a:latin typeface="Cambria Math" panose="02040503050406030204" pitchFamily="18" charset="0"/>
                          </a:rPr>
                        </m:ctrlPr>
                      </m:sSupPr>
                      <m:e>
                        <m:r>
                          <a:rPr lang="en-US" b="0" i="1" smtClean="0">
                            <a:latin typeface="Cambria Math" panose="02040503050406030204" pitchFamily="18" charset="0"/>
                          </a:rPr>
                          <m:t>𝑣</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i="1" smtClean="0">
                            <a:latin typeface="Cambria Math" panose="02040503050406030204" pitchFamily="18" charset="0"/>
                          </a:rPr>
                        </m:ctrlPr>
                      </m:sSupPr>
                      <m:e>
                        <m:r>
                          <a:rPr lang="en-US" b="0" i="1" smtClean="0">
                            <a:latin typeface="Cambria Math" panose="02040503050406030204" pitchFamily="18" charset="0"/>
                          </a:rPr>
                          <m:t>𝑢</m:t>
                        </m:r>
                      </m:e>
                      <m:sup>
                        <m:r>
                          <a:rPr lang="en-US" b="0" i="1" smtClean="0">
                            <a:latin typeface="Cambria Math" panose="02040503050406030204" pitchFamily="18" charset="0"/>
                          </a:rPr>
                          <m:t>2</m:t>
                        </m:r>
                      </m:sup>
                    </m:sSup>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𝑔</m:t>
                    </m:r>
                    <m:r>
                      <a:rPr lang="en-US" b="0" i="1" smtClean="0">
                        <a:latin typeface="Cambria Math" panose="02040503050406030204" pitchFamily="18" charset="0"/>
                      </a:rPr>
                      <m:t>h</m:t>
                    </m:r>
                  </m:oMath>
                </a14:m>
                <a:r>
                  <a:rPr lang="en-US" dirty="0" smtClean="0">
                    <a:latin typeface="NikoshBAN" panose="02000000000000000000" pitchFamily="2" charset="0"/>
                    <a:cs typeface="NikoshBAN" panose="02000000000000000000" pitchFamily="2" charset="0"/>
                  </a:rPr>
                  <a:t> (</a:t>
                </a:r>
                <a:r>
                  <a:rPr lang="bn-BD" dirty="0" smtClean="0">
                    <a:latin typeface="NikoshBAN" panose="02000000000000000000" pitchFamily="2" charset="0"/>
                    <a:cs typeface="NikoshBAN" panose="02000000000000000000" pitchFamily="2" charset="0"/>
                  </a:rPr>
                  <a:t>আদিবেগ</a:t>
                </a:r>
                <a:r>
                  <a:rPr lang="bn-BD" baseline="0" dirty="0" smtClean="0">
                    <a:latin typeface="NikoshBAN" panose="02000000000000000000" pitchFamily="2" charset="0"/>
                    <a:cs typeface="NikoshBAN" panose="02000000000000000000" pitchFamily="2" charset="0"/>
                  </a:rPr>
                  <a:t> </a:t>
                </a:r>
                <a:r>
                  <a:rPr lang="en-US" baseline="0" dirty="0" smtClean="0">
                    <a:latin typeface="NikoshBAN" panose="02000000000000000000" pitchFamily="2" charset="0"/>
                    <a:cs typeface="NikoshBAN" panose="02000000000000000000" pitchFamily="2" charset="0"/>
                  </a:rPr>
                  <a:t>u =0)</a:t>
                </a:r>
                <a:endParaRPr lang="en-US" dirty="0">
                  <a:latin typeface="NikoshBAN" panose="02000000000000000000" pitchFamily="2" charset="0"/>
                  <a:cs typeface="NikoshBAN" panose="02000000000000000000" pitchFamily="2" charset="0"/>
                </a:endParaRPr>
              </a:p>
            </p:txBody>
          </p:sp>
        </mc:Choice>
        <mc:Fallback xmlns="">
          <p:sp>
            <p:nvSpPr>
              <p:cNvPr id="3" name="Notes Placeholder 2"/>
              <p:cNvSpPr>
                <a:spLocks noGrp="1"/>
              </p:cNvSpPr>
              <p:nvPr>
                <p:ph type="body" idx="1"/>
              </p:nvPr>
            </p:nvSpPr>
            <p:spPr/>
            <p:txBody>
              <a:bodyPr/>
              <a:lstStyle/>
              <a:p>
                <a:r>
                  <a:rPr lang="bn-BD" baseline="0" dirty="0" smtClean="0"/>
                  <a:t>শিক্ষক, শিক্ষার্থীদের খাতায় বাড়ির কাজ করে আনার কথা বলতে পারেন।</a:t>
                </a:r>
                <a:r>
                  <a:rPr lang="en-US" baseline="0" dirty="0" smtClean="0"/>
                  <a:t>  </a:t>
                </a:r>
                <a:r>
                  <a:rPr lang="en-US" b="0" i="0" smtClean="0">
                    <a:latin typeface="Cambria Math" panose="02040503050406030204" pitchFamily="18" charset="0"/>
                  </a:rPr>
                  <a:t> 𝑣^2=𝑢^</a:t>
                </a:r>
                <a:r>
                  <a:rPr lang="en-US" b="0" i="0" smtClean="0">
                    <a:latin typeface="Cambria Math" panose="02040503050406030204" pitchFamily="18" charset="0"/>
                  </a:rPr>
                  <a:t>2</a:t>
                </a:r>
                <a:r>
                  <a:rPr lang="en-US" b="0" i="0" smtClean="0">
                    <a:latin typeface="Cambria Math" panose="02040503050406030204" pitchFamily="18" charset="0"/>
                  </a:rPr>
                  <a:t>+2𝑔ℎ</a:t>
                </a:r>
                <a:r>
                  <a:rPr lang="en-US" dirty="0" smtClean="0"/>
                  <a:t> (</a:t>
                </a:r>
                <a:r>
                  <a:rPr lang="bn-BD" dirty="0" smtClean="0"/>
                  <a:t>আদিবেগ</a:t>
                </a:r>
                <a:r>
                  <a:rPr lang="bn-BD" baseline="0" dirty="0" smtClean="0"/>
                  <a:t> </a:t>
                </a:r>
                <a:r>
                  <a:rPr lang="en-US" baseline="0" dirty="0" smtClean="0"/>
                  <a:t>u =0)</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16</a:t>
            </a:fld>
            <a:endParaRPr lang="en-US"/>
          </a:p>
        </p:txBody>
      </p:sp>
    </p:spTree>
    <p:extLst>
      <p:ext uri="{BB962C8B-B14F-4D97-AF65-F5344CB8AC3E}">
        <p14:creationId xmlns:p14="http://schemas.microsoft.com/office/powerpoint/2010/main" val="19724583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18</a:t>
            </a:fld>
            <a:endParaRPr lang="en-US"/>
          </a:p>
        </p:txBody>
      </p:sp>
    </p:spTree>
    <p:extLst>
      <p:ext uri="{BB962C8B-B14F-4D97-AF65-F5344CB8AC3E}">
        <p14:creationId xmlns:p14="http://schemas.microsoft.com/office/powerpoint/2010/main" val="83601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smtClean="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4</a:t>
            </a:fld>
            <a:endParaRPr lang="en-US"/>
          </a:p>
        </p:txBody>
      </p:sp>
    </p:spTree>
    <p:extLst>
      <p:ext uri="{BB962C8B-B14F-4D97-AF65-F5344CB8AC3E}">
        <p14:creationId xmlns:p14="http://schemas.microsoft.com/office/powerpoint/2010/main" val="142524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প্রশ্ন করতে পারেন, চিত্রে কী দেখতে পাচ্ছি? শিক্ষার্থীরা বলতে পারে একটি বস্তু পড়তে দেখা যাচ্ছে। শিক্ষক প্রয়োজনে শিক্ষার্থীদের সহযোগিতা করে পাঠ ঘোষণা করতে পারেন, একই সাথে পাঠ শিরোনাম বোর্ডে লিখবেন। যা ক্লাস চলাকালীন সময়ে বোর্ডে লেখা থাকবে।</a:t>
            </a:r>
            <a:endParaRPr lang="en-US" dirty="0" smtClean="0">
              <a:latin typeface="NikoshBAN" panose="02000000000000000000" pitchFamily="2" charset="0"/>
              <a:cs typeface="NikoshBAN" panose="02000000000000000000" pitchFamily="2" charset="0"/>
            </a:endParaRPr>
          </a:p>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5</a:t>
            </a:fld>
            <a:endParaRPr lang="en-US"/>
          </a:p>
        </p:txBody>
      </p:sp>
    </p:spTree>
    <p:extLst>
      <p:ext uri="{BB962C8B-B14F-4D97-AF65-F5344CB8AC3E}">
        <p14:creationId xmlns:p14="http://schemas.microsoft.com/office/powerpoint/2010/main" val="3542830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শ্রেণিতে চক উপরের দিকে ছুড়ে দিয়ে প্রশ্ন করতে পারেন, চকটি ভূমিতে ফিরে আসলো কেন? শিক্ষার্থীরা বলতে পারে অভিকর্ষ বলের কারণে। </a:t>
            </a:r>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421FE062-C944-4EE8-B963-7F5EF0C2073E}" type="slidenum">
              <a:rPr lang="en-US" smtClean="0"/>
              <a:t>7</a:t>
            </a:fld>
            <a:endParaRPr lang="en-US"/>
          </a:p>
        </p:txBody>
      </p:sp>
    </p:spTree>
    <p:extLst>
      <p:ext uri="{BB962C8B-B14F-4D97-AF65-F5344CB8AC3E}">
        <p14:creationId xmlns:p14="http://schemas.microsoft.com/office/powerpoint/2010/main" val="110957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BD" dirty="0" smtClean="0">
                <a:latin typeface="NikoshBAN" panose="02000000000000000000" pitchFamily="2" charset="0"/>
                <a:cs typeface="NikoshBAN" panose="02000000000000000000" pitchFamily="2" charset="0"/>
              </a:rPr>
              <a:t>শিক্ষক</a:t>
            </a:r>
            <a:r>
              <a:rPr lang="bn-BD" baseline="0" dirty="0" smtClean="0">
                <a:latin typeface="NikoshBAN" panose="02000000000000000000" pitchFamily="2" charset="0"/>
                <a:cs typeface="NikoshBAN" panose="02000000000000000000" pitchFamily="2" charset="0"/>
              </a:rPr>
              <a:t> সমীকরণ গুলো বোর্ডে লিখে দিলে ভালো হয়।</a:t>
            </a:r>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421FE062-C944-4EE8-B963-7F5EF0C2073E}" type="slidenum">
              <a:rPr lang="en-US" smtClean="0"/>
              <a:t>8</a:t>
            </a:fld>
            <a:endParaRPr lang="en-US"/>
          </a:p>
        </p:txBody>
      </p:sp>
    </p:spTree>
    <p:extLst>
      <p:ext uri="{BB962C8B-B14F-4D97-AF65-F5344CB8AC3E}">
        <p14:creationId xmlns:p14="http://schemas.microsoft.com/office/powerpoint/2010/main" val="3772124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g=</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𝐺𝑀</m:t>
                        </m:r>
                      </m:num>
                      <m:den>
                        <m:sSup>
                          <m:sSupPr>
                            <m:ctrlPr>
                              <a:rPr lang="en-US" i="1" smtClean="0">
                                <a:latin typeface="Cambria Math" panose="02040503050406030204" pitchFamily="18" charset="0"/>
                              </a:rPr>
                            </m:ctrlPr>
                          </m:sSupPr>
                          <m:e>
                            <m:r>
                              <a:rPr lang="en-US" b="0" i="1" smtClean="0">
                                <a:latin typeface="Cambria Math" panose="02040503050406030204" pitchFamily="18" charset="0"/>
                              </a:rPr>
                              <m:t>𝑅</m:t>
                            </m:r>
                          </m:e>
                          <m:sup>
                            <m:r>
                              <a:rPr lang="en-US" b="0" i="1" smtClean="0">
                                <a:latin typeface="Cambria Math" panose="02040503050406030204" pitchFamily="18" charset="0"/>
                              </a:rPr>
                              <m:t>2</m:t>
                            </m:r>
                            <m:r>
                              <a:rPr lang="en-US" b="0" i="1" smtClean="0">
                                <a:latin typeface="Cambria Math" panose="02040503050406030204" pitchFamily="18" charset="0"/>
                              </a:rPr>
                              <m:t> </m:t>
                            </m:r>
                          </m:sup>
                        </m:sSup>
                      </m:den>
                    </m:f>
                  </m:oMath>
                </a14:m>
                <a:r>
                  <a:rPr lang="bn-BD" dirty="0" smtClean="0"/>
                  <a:t> সমীকরণে ব্যাসার্ধ্য</a:t>
                </a:r>
                <a:r>
                  <a:rPr lang="en-US" dirty="0" smtClean="0"/>
                  <a:t> </a:t>
                </a:r>
                <a:r>
                  <a:rPr lang="en-US" dirty="0" err="1" smtClean="0"/>
                  <a:t>বিষুবীয়</a:t>
                </a:r>
                <a:r>
                  <a:rPr lang="en-US" baseline="0" dirty="0" smtClean="0"/>
                  <a:t> </a:t>
                </a:r>
                <a:r>
                  <a:rPr lang="en-US" baseline="0" dirty="0" err="1" smtClean="0"/>
                  <a:t>অঞ্চলে</a:t>
                </a:r>
                <a:r>
                  <a:rPr lang="bn-BD" dirty="0" smtClean="0"/>
                  <a:t> </a:t>
                </a:r>
                <a14:m>
                  <m:oMath xmlns:m="http://schemas.openxmlformats.org/officeDocument/2006/math">
                    <m:r>
                      <a:rPr lang="en-US" b="0" i="0" smtClean="0">
                        <a:latin typeface="Cambria Math" panose="02040503050406030204" pitchFamily="18" charset="0"/>
                      </a:rPr>
                      <m:t>6</m:t>
                    </m:r>
                    <m:r>
                      <a:rPr lang="en-US" b="0" i="0" smtClean="0">
                        <a:latin typeface="Cambria Math" panose="02040503050406030204" pitchFamily="18" charset="0"/>
                      </a:rPr>
                      <m:t>.</m:t>
                    </m:r>
                    <m:r>
                      <a:rPr lang="en-US" b="0" i="0" smtClean="0">
                        <a:latin typeface="Cambria Math" panose="02040503050406030204" pitchFamily="18" charset="0"/>
                      </a:rPr>
                      <m:t>4</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1" smtClean="0">
                        <a:latin typeface="Cambria Math" panose="02040503050406030204" pitchFamily="18" charset="0"/>
                        <a:ea typeface="Cambria Math" panose="02040503050406030204" pitchFamily="18" charset="0"/>
                      </a:rPr>
                      <m:t>আবার</m:t>
                    </m:r>
                    <m:r>
                      <m:rPr>
                        <m:nor/>
                      </m:rPr>
                      <a:rPr lang="en-US" b="0" i="0" smtClean="0">
                        <a:latin typeface="Cambria Math" panose="02040503050406030204" pitchFamily="18" charset="0"/>
                        <a:ea typeface="Cambria Math" panose="02040503050406030204" pitchFamily="18" charset="0"/>
                      </a:rPr>
                      <m:t> </m:t>
                    </m:r>
                    <m:r>
                      <m:rPr>
                        <m:nor/>
                      </m:rPr>
                      <a:rPr lang="en-US" b="0" i="0" smtClean="0">
                        <a:latin typeface="Cambria Math" panose="02040503050406030204" pitchFamily="18" charset="0"/>
                        <a:ea typeface="Cambria Math" panose="02040503050406030204" pitchFamily="18" charset="0"/>
                      </a:rPr>
                      <m:t>মেরু</m:t>
                    </m:r>
                    <m:r>
                      <m:rPr>
                        <m:nor/>
                      </m:rPr>
                      <a:rPr lang="en-US" b="0" i="0" smtClean="0">
                        <a:latin typeface="Cambria Math" panose="02040503050406030204" pitchFamily="18" charset="0"/>
                        <a:ea typeface="Cambria Math" panose="02040503050406030204" pitchFamily="18" charset="0"/>
                      </a:rPr>
                      <m:t> </m:t>
                    </m:r>
                    <m:r>
                      <m:rPr>
                        <m:nor/>
                      </m:rPr>
                      <a:rPr lang="en-US" baseline="0" dirty="0" smtClean="0"/>
                      <m:t>অঞ্চলে</m:t>
                    </m:r>
                    <m:r>
                      <a:rPr lang="en-US" b="0" i="0" baseline="0" dirty="0" smtClean="0">
                        <a:latin typeface="Cambria Math" panose="02040503050406030204" pitchFamily="18" charset="0"/>
                      </a:rPr>
                      <m:t> </m:t>
                    </m:r>
                    <m:r>
                      <a:rPr lang="en-US" b="0" i="0" smtClean="0">
                        <a:latin typeface="Cambria Math" panose="02040503050406030204" pitchFamily="18" charset="0"/>
                      </a:rPr>
                      <m:t>6</m:t>
                    </m:r>
                    <m:r>
                      <a:rPr lang="en-US" b="0" i="0" smtClean="0">
                        <a:latin typeface="Cambria Math" panose="02040503050406030204" pitchFamily="18" charset="0"/>
                      </a:rPr>
                      <m:t>.</m:t>
                    </m:r>
                    <m:r>
                      <a:rPr lang="en-US" b="0" i="1" smtClean="0">
                        <a:latin typeface="Cambria Math" panose="02040503050406030204" pitchFamily="18" charset="0"/>
                      </a:rPr>
                      <m:t>0</m:t>
                    </m:r>
                    <m:r>
                      <a:rPr lang="bn-BD"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1</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0</m:t>
                        </m:r>
                      </m:e>
                      <m:sup>
                        <m:r>
                          <a:rPr lang="en-US" b="0" i="1" smtClean="0">
                            <a:latin typeface="Cambria Math" panose="02040503050406030204" pitchFamily="18" charset="0"/>
                            <a:ea typeface="Cambria Math" panose="02040503050406030204" pitchFamily="18" charset="0"/>
                          </a:rPr>
                          <m:t>6</m:t>
                        </m:r>
                      </m:sup>
                    </m:sSup>
                    <m:r>
                      <a:rPr lang="en-US" b="0" i="1" smtClean="0">
                        <a:latin typeface="Cambria Math" panose="02040503050406030204" pitchFamily="18" charset="0"/>
                        <a:ea typeface="Cambria Math" panose="02040503050406030204" pitchFamily="18" charset="0"/>
                      </a:rPr>
                      <m:t>𝑚</m:t>
                    </m:r>
                    <m:r>
                      <a:rPr lang="en-US" b="0" i="1"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ধরে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হিসাব</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করা</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যেতে</m:t>
                    </m:r>
                    <m:r>
                      <a:rPr lang="bn-BD" b="0" i="0" smtClean="0">
                        <a:latin typeface="Cambria Math" panose="02040503050406030204" pitchFamily="18" charset="0"/>
                        <a:ea typeface="Cambria Math" panose="02040503050406030204" pitchFamily="18" charset="0"/>
                      </a:rPr>
                      <m:t> </m:t>
                    </m:r>
                    <m:r>
                      <a:rPr lang="bn-BD" b="0" i="0" smtClean="0">
                        <a:latin typeface="Cambria Math" panose="02040503050406030204" pitchFamily="18" charset="0"/>
                        <a:ea typeface="Cambria Math" panose="02040503050406030204" pitchFamily="18" charset="0"/>
                      </a:rPr>
                      <m:t>পারে</m:t>
                    </m:r>
                  </m:oMath>
                </a14:m>
                <a:r>
                  <a:rPr lang="bn-BD" dirty="0" smtClean="0"/>
                  <a:t>।</a:t>
                </a:r>
                <a:endParaRPr lang="en-US" dirty="0"/>
              </a:p>
            </p:txBody>
          </p:sp>
        </mc:Choice>
        <mc:Fallback xmlns="">
          <p:sp>
            <p:nvSpPr>
              <p:cNvPr id="3" name="Notes Placeholder 2"/>
              <p:cNvSpPr>
                <a:spLocks noGrp="1"/>
              </p:cNvSpPr>
              <p:nvPr>
                <p:ph type="body" idx="1"/>
              </p:nvPr>
            </p:nvSpPr>
            <p:spPr/>
            <p:txBody>
              <a:bodyPr/>
              <a:lstStyle/>
              <a:p>
                <a:r>
                  <a:rPr lang="en-US" dirty="0" smtClean="0"/>
                  <a:t>g=</a:t>
                </a:r>
                <a:r>
                  <a:rPr lang="en-US" b="0" i="0" smtClean="0">
                    <a:latin typeface="Cambria Math" panose="02040503050406030204" pitchFamily="18" charset="0"/>
                  </a:rPr>
                  <a:t>𝐺𝑀/𝑅^(2 ) </a:t>
                </a:r>
                <a:r>
                  <a:rPr lang="bn-BD" dirty="0" smtClean="0"/>
                  <a:t> সমীকরণে ব্যাসার্ধ্য </a:t>
                </a:r>
                <a:r>
                  <a:rPr lang="en-US" b="0" i="0" smtClean="0">
                    <a:latin typeface="Cambria Math" panose="02040503050406030204" pitchFamily="18" charset="0"/>
                  </a:rPr>
                  <a:t>6.4</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আবার </a:t>
                </a:r>
                <a:r>
                  <a:rPr lang="en-US" b="0" i="0" smtClean="0">
                    <a:latin typeface="Cambria Math" panose="02040503050406030204" pitchFamily="18" charset="0"/>
                  </a:rPr>
                  <a:t>6.0</a:t>
                </a:r>
                <a:r>
                  <a:rPr lang="bn-BD" i="0" smtClean="0">
                    <a:latin typeface="Cambria Math" panose="02040503050406030204" pitchFamily="18" charset="0"/>
                    <a:ea typeface="Cambria Math" panose="02040503050406030204" pitchFamily="18" charset="0"/>
                  </a:rPr>
                  <a:t>×</a:t>
                </a:r>
                <a:r>
                  <a:rPr lang="en-US" b="0" i="0" smtClean="0">
                    <a:latin typeface="Cambria Math" panose="02040503050406030204" pitchFamily="18" charset="0"/>
                    <a:ea typeface="Cambria Math" panose="02040503050406030204" pitchFamily="18" charset="0"/>
                  </a:rPr>
                  <a:t>10^6 𝑚 </a:t>
                </a:r>
                <a:r>
                  <a:rPr lang="bn-BD" b="0" i="0" smtClean="0">
                    <a:latin typeface="Cambria Math" panose="02040503050406030204" pitchFamily="18" charset="0"/>
                    <a:ea typeface="Cambria Math" panose="02040503050406030204" pitchFamily="18" charset="0"/>
                  </a:rPr>
                  <a:t>ধরে হিসাব করা যেতে পারে</a:t>
                </a:r>
                <a:r>
                  <a:rPr lang="bn-BD" dirty="0" smtClean="0"/>
                  <a:t>।</a:t>
                </a:r>
                <a:endParaRPr lang="en-US" dirty="0"/>
              </a:p>
            </p:txBody>
          </p:sp>
        </mc:Fallback>
      </mc:AlternateContent>
      <p:sp>
        <p:nvSpPr>
          <p:cNvPr id="4" name="Slide Number Placeholder 3"/>
          <p:cNvSpPr>
            <a:spLocks noGrp="1"/>
          </p:cNvSpPr>
          <p:nvPr>
            <p:ph type="sldNum" sz="quarter" idx="10"/>
          </p:nvPr>
        </p:nvSpPr>
        <p:spPr/>
        <p:txBody>
          <a:bodyPr/>
          <a:lstStyle/>
          <a:p>
            <a:fld id="{421FE062-C944-4EE8-B963-7F5EF0C2073E}" type="slidenum">
              <a:rPr lang="en-US" smtClean="0"/>
              <a:t>9</a:t>
            </a:fld>
            <a:endParaRPr lang="en-US"/>
          </a:p>
        </p:txBody>
      </p:sp>
    </p:spTree>
    <p:extLst>
      <p:ext uri="{BB962C8B-B14F-4D97-AF65-F5344CB8AC3E}">
        <p14:creationId xmlns:p14="http://schemas.microsoft.com/office/powerpoint/2010/main" val="857540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latin typeface="NikoshBAN" panose="02000000000000000000" pitchFamily="2" charset="0"/>
                <a:cs typeface="NikoshBAN" panose="02000000000000000000" pitchFamily="2" charset="0"/>
              </a:rPr>
              <a:t>বাতাসের</a:t>
            </a:r>
            <a:r>
              <a:rPr lang="bn-BD" baseline="0" dirty="0" smtClean="0">
                <a:latin typeface="NikoshBAN" panose="02000000000000000000" pitchFamily="2" charset="0"/>
                <a:cs typeface="NikoshBAN" panose="02000000000000000000" pitchFamily="2" charset="0"/>
              </a:rPr>
              <a:t> বাধা না থাকলে, একই উচ্চতা থেকে পড়লে এক সাথে পড়তে পারে।</a:t>
            </a:r>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421FE062-C944-4EE8-B963-7F5EF0C2073E}" type="slidenum">
              <a:rPr lang="en-US" smtClean="0"/>
              <a:t>10</a:t>
            </a:fld>
            <a:endParaRPr lang="en-US"/>
          </a:p>
        </p:txBody>
      </p:sp>
    </p:spTree>
    <p:extLst>
      <p:ext uri="{BB962C8B-B14F-4D97-AF65-F5344CB8AC3E}">
        <p14:creationId xmlns:p14="http://schemas.microsoft.com/office/powerpoint/2010/main" val="14771306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bn-BD" dirty="0" smtClean="0">
                <a:latin typeface="NikoshBAN" panose="02000000000000000000" pitchFamily="2" charset="0"/>
                <a:cs typeface="NikoshBAN" panose="02000000000000000000" pitchFamily="2" charset="0"/>
              </a:rPr>
              <a:t>বায়ুপূর্ণ অবস্থায়</a:t>
            </a:r>
            <a:r>
              <a:rPr lang="bn-BD" baseline="0" dirty="0" smtClean="0">
                <a:latin typeface="NikoshBAN" panose="02000000000000000000" pitchFamily="2" charset="0"/>
                <a:cs typeface="NikoshBAN" panose="02000000000000000000" pitchFamily="2" charset="0"/>
              </a:rPr>
              <a:t> পাখির পালকটি ধীর গতিতে পড়ছে, কয়েন দ্রুত পড়ছে। বায়ু শূণ্য অবস্থায় পালক ও কয়েন একসাথে নিচে পড়ছে।</a:t>
            </a:r>
            <a:endParaRPr lang="en-US" dirty="0">
              <a:latin typeface="NikoshBAN" panose="02000000000000000000" pitchFamily="2" charset="0"/>
              <a:cs typeface="NikoshBAN" panose="02000000000000000000" pitchFamily="2" charset="0"/>
            </a:endParaRPr>
          </a:p>
        </p:txBody>
      </p:sp>
      <p:sp>
        <p:nvSpPr>
          <p:cNvPr id="4" name="Slide Number Placeholder 3"/>
          <p:cNvSpPr>
            <a:spLocks noGrp="1"/>
          </p:cNvSpPr>
          <p:nvPr>
            <p:ph type="sldNum" sz="quarter" idx="10"/>
          </p:nvPr>
        </p:nvSpPr>
        <p:spPr/>
        <p:txBody>
          <a:bodyPr/>
          <a:lstStyle/>
          <a:p>
            <a:fld id="{421FE062-C944-4EE8-B963-7F5EF0C2073E}" type="slidenum">
              <a:rPr lang="en-US" smtClean="0"/>
              <a:t>12</a:t>
            </a:fld>
            <a:endParaRPr lang="en-US"/>
          </a:p>
        </p:txBody>
      </p:sp>
    </p:spTree>
    <p:extLst>
      <p:ext uri="{BB962C8B-B14F-4D97-AF65-F5344CB8AC3E}">
        <p14:creationId xmlns:p14="http://schemas.microsoft.com/office/powerpoint/2010/main" val="816679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1FE062-C944-4EE8-B963-7F5EF0C2073E}" type="slidenum">
              <a:rPr lang="en-US" smtClean="0"/>
              <a:t>13</a:t>
            </a:fld>
            <a:endParaRPr lang="en-US"/>
          </a:p>
        </p:txBody>
      </p:sp>
    </p:spTree>
    <p:extLst>
      <p:ext uri="{BB962C8B-B14F-4D97-AF65-F5344CB8AC3E}">
        <p14:creationId xmlns:p14="http://schemas.microsoft.com/office/powerpoint/2010/main" val="4174938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743472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669444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3468839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20B63B-212C-465C-BC9E-64B30243691B}"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78834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20B63B-212C-465C-BC9E-64B30243691B}"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43177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720B63B-212C-465C-BC9E-64B30243691B}"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12784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20B63B-212C-465C-BC9E-64B30243691B}" type="datetimeFigureOut">
              <a:rPr lang="en-US" smtClean="0"/>
              <a:t>8/10/2016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78759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20B63B-212C-465C-BC9E-64B30243691B}" type="datetimeFigureOut">
              <a:rPr lang="en-US" smtClean="0"/>
              <a:t>8/10/2016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2013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20B63B-212C-465C-BC9E-64B30243691B}" type="datetimeFigureOut">
              <a:rPr lang="en-US" smtClean="0"/>
              <a:t>8/10/2016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1656035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2614781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20B63B-212C-465C-BC9E-64B30243691B}"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C3D73-33FE-4137-8C70-3CDAFF15907F}" type="slidenum">
              <a:rPr lang="en-US" smtClean="0"/>
              <a:t>‹#›</a:t>
            </a:fld>
            <a:endParaRPr lang="en-US"/>
          </a:p>
        </p:txBody>
      </p:sp>
    </p:spTree>
    <p:extLst>
      <p:ext uri="{BB962C8B-B14F-4D97-AF65-F5344CB8AC3E}">
        <p14:creationId xmlns:p14="http://schemas.microsoft.com/office/powerpoint/2010/main" val="4280822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0B63B-212C-465C-BC9E-64B30243691B}" type="datetimeFigureOut">
              <a:rPr lang="en-US" smtClean="0"/>
              <a:t>8/10/2016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C3D73-33FE-4137-8C70-3CDAFF15907F}" type="slidenum">
              <a:rPr lang="en-US" smtClean="0"/>
              <a:t>‹#›</a:t>
            </a:fld>
            <a:endParaRPr lang="en-US"/>
          </a:p>
        </p:txBody>
      </p:sp>
    </p:spTree>
    <p:extLst>
      <p:ext uri="{BB962C8B-B14F-4D97-AF65-F5344CB8AC3E}">
        <p14:creationId xmlns:p14="http://schemas.microsoft.com/office/powerpoint/2010/main" val="3712548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gi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Rounded Rectangle 2"/>
              <p:cNvSpPr/>
              <p:nvPr/>
            </p:nvSpPr>
            <p:spPr>
              <a:xfrm>
                <a:off x="0" y="1256742"/>
                <a:ext cx="9144000" cy="304265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bn-BD" sz="2800" dirty="0" smtClean="0">
                    <a:solidFill>
                      <a:schemeClr val="tx1"/>
                    </a:solidFill>
                    <a:latin typeface="NikoshBAN" panose="02000000000000000000" pitchFamily="2" charset="0"/>
                    <a:cs typeface="NikoshBAN" panose="02000000000000000000" pitchFamily="2" charset="0"/>
                  </a:rPr>
                  <a:t>এই স্লাইডটি সম্মানিত শিক্ষকবৃন্দের জন্য হাইড করে রাখা আছে। প্রতিটি স্লাইডের প্রয়োজনীয় </a:t>
                </a:r>
                <a:r>
                  <a:rPr lang="bn-BD" sz="2800" dirty="0">
                    <a:solidFill>
                      <a:schemeClr val="tx1"/>
                    </a:solidFill>
                    <a:latin typeface="NikoshBAN" panose="02000000000000000000" pitchFamily="2" charset="0"/>
                    <a:cs typeface="NikoshBAN" panose="02000000000000000000" pitchFamily="2" charset="0"/>
                  </a:rPr>
                  <a:t>নির্দেশনা স্লাইডের নিচে নোটে </a:t>
                </a:r>
                <a:r>
                  <a:rPr lang="bn-BD" sz="2800" dirty="0" smtClean="0">
                    <a:solidFill>
                      <a:schemeClr val="tx1"/>
                    </a:solidFill>
                    <a:latin typeface="NikoshBAN" panose="02000000000000000000" pitchFamily="2" charset="0"/>
                    <a:cs typeface="NikoshBAN" panose="02000000000000000000" pitchFamily="2" charset="0"/>
                  </a:rPr>
                  <a:t>দে</a:t>
                </a:r>
                <a:r>
                  <a:rPr lang="en-US" sz="2800" dirty="0" smtClean="0">
                    <a:solidFill>
                      <a:schemeClr val="tx1"/>
                    </a:solidFill>
                    <a:latin typeface="NikoshBAN" panose="02000000000000000000" pitchFamily="2" charset="0"/>
                    <a:cs typeface="NikoshBAN" panose="02000000000000000000" pitchFamily="2" charset="0"/>
                  </a:rPr>
                  <a:t>ও</a:t>
                </a:r>
                <a:r>
                  <a:rPr lang="bn-BD" sz="2800" dirty="0" smtClean="0">
                    <a:solidFill>
                      <a:schemeClr val="tx1"/>
                    </a:solidFill>
                    <a:latin typeface="NikoshBAN" panose="02000000000000000000" pitchFamily="2" charset="0"/>
                    <a:cs typeface="NikoshBAN" panose="02000000000000000000" pitchFamily="2" charset="0"/>
                  </a:rPr>
                  <a:t>য়া </a:t>
                </a:r>
                <a:r>
                  <a:rPr lang="bn-BD" sz="2800" dirty="0">
                    <a:solidFill>
                      <a:schemeClr val="tx1"/>
                    </a:solidFill>
                    <a:latin typeface="NikoshBAN" panose="02000000000000000000" pitchFamily="2" charset="0"/>
                    <a:cs typeface="NikoshBAN" panose="02000000000000000000" pitchFamily="2" charset="0"/>
                  </a:rPr>
                  <a:t>আছে, যা ক্লাস </a:t>
                </a:r>
                <a:r>
                  <a:rPr lang="en-US" sz="2800" dirty="0" err="1" smtClean="0">
                    <a:solidFill>
                      <a:schemeClr val="tx1"/>
                    </a:solidFill>
                    <a:latin typeface="NikoshBAN" panose="02000000000000000000" pitchFamily="2" charset="0"/>
                    <a:cs typeface="NikoshBAN" panose="02000000000000000000" pitchFamily="2" charset="0"/>
                  </a:rPr>
                  <a:t>পরিচালনার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জন্য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সহায়ক</a:t>
                </a:r>
                <a:r>
                  <a:rPr lang="bn-BD" sz="2800" dirty="0" smtClean="0">
                    <a:solidFill>
                      <a:schemeClr val="tx1"/>
                    </a:solidFill>
                    <a:latin typeface="NikoshBAN" panose="02000000000000000000" pitchFamily="2" charset="0"/>
                    <a:cs typeface="NikoshBAN" panose="02000000000000000000" pitchFamily="2" charset="0"/>
                  </a:rPr>
                  <a:t>।</a:t>
                </a:r>
                <a:r>
                  <a:rPr lang="en-US" sz="2800" dirty="0" smtClean="0">
                    <a:solidFill>
                      <a:schemeClr val="tx1"/>
                    </a:solidFill>
                    <a:latin typeface="NikoshBAN" panose="02000000000000000000" pitchFamily="2" charset="0"/>
                    <a:cs typeface="NikoshBAN" panose="02000000000000000000" pitchFamily="2" charset="0"/>
                  </a:rPr>
                  <a:t> </a:t>
                </a:r>
                <a:r>
                  <a:rPr lang="en-US" sz="2800" dirty="0">
                    <a:solidFill>
                      <a:schemeClr val="tx1"/>
                    </a:solidFill>
                    <a:latin typeface="NikoshBAN" panose="02000000000000000000" pitchFamily="2" charset="0"/>
                    <a:cs typeface="NikoshBAN" panose="02000000000000000000" pitchFamily="2" charset="0"/>
                  </a:rPr>
                  <a:t>F</a:t>
                </a:r>
                <a14:m>
                  <m:oMath xmlns:m="http://schemas.openxmlformats.org/officeDocument/2006/math">
                    <m:r>
                      <a:rPr lang="en-US" sz="2800" i="1">
                        <a:solidFill>
                          <a:schemeClr val="tx1"/>
                        </a:solidFill>
                        <a:latin typeface="Cambria Math" panose="02040503050406030204" pitchFamily="18" charset="0"/>
                        <a:cs typeface="NikoshBAN" panose="02000000000000000000" pitchFamily="2" charset="0"/>
                      </a:rPr>
                      <m:t>5</m:t>
                    </m:r>
                  </m:oMath>
                </a14:m>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চেপে</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শুরু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করলে</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এই</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স্লাইডটি</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প্রদর্শিত</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হবে</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তাই</a:t>
                </a:r>
                <a:r>
                  <a:rPr lang="bn-BD" sz="2800" dirty="0" smtClean="0">
                    <a:solidFill>
                      <a:schemeClr val="tx1"/>
                    </a:solidFill>
                    <a:latin typeface="NikoshBAN" panose="02000000000000000000" pitchFamily="2" charset="0"/>
                    <a:cs typeface="NikoshBAN" panose="02000000000000000000" pitchFamily="2" charset="0"/>
                  </a:rPr>
                  <a:t> </a:t>
                </a:r>
                <a:r>
                  <a:rPr lang="en-US" sz="2800" dirty="0" smtClean="0">
                    <a:solidFill>
                      <a:schemeClr val="tx1"/>
                    </a:solidFill>
                    <a:latin typeface="NikoshBAN" panose="02000000000000000000" pitchFamily="2" charset="0"/>
                    <a:cs typeface="NikoshBAN" panose="02000000000000000000" pitchFamily="2" charset="0"/>
                  </a:rPr>
                  <a:t>F</a:t>
                </a:r>
                <a14:m>
                  <m:oMath xmlns:m="http://schemas.openxmlformats.org/officeDocument/2006/math">
                    <m:r>
                      <a:rPr lang="en-US" sz="2800" b="0" i="1" smtClean="0">
                        <a:solidFill>
                          <a:schemeClr val="tx1"/>
                        </a:solidFill>
                        <a:latin typeface="Cambria Math" panose="02040503050406030204" pitchFamily="18" charset="0"/>
                        <a:cs typeface="NikoshBAN" panose="02000000000000000000" pitchFamily="2" charset="0"/>
                      </a:rPr>
                      <m:t>5</m:t>
                    </m:r>
                    <m:r>
                      <a:rPr lang="en-US" sz="2800" b="0" i="1" smtClean="0">
                        <a:solidFill>
                          <a:schemeClr val="tx1"/>
                        </a:solidFill>
                        <a:latin typeface="Cambria Math" panose="02040503050406030204" pitchFamily="18" charset="0"/>
                        <a:cs typeface="NikoshBAN" panose="02000000000000000000" pitchFamily="2" charset="0"/>
                      </a:rPr>
                      <m:t> </m:t>
                    </m:r>
                  </m:oMath>
                </a14:m>
                <a:r>
                  <a:rPr lang="bn-BD" sz="2800" dirty="0" smtClean="0">
                    <a:solidFill>
                      <a:schemeClr val="tx1"/>
                    </a:solidFill>
                    <a:latin typeface="NikoshBAN" panose="02000000000000000000" pitchFamily="2" charset="0"/>
                    <a:cs typeface="NikoshBAN" panose="02000000000000000000" pitchFamily="2" charset="0"/>
                  </a:rPr>
                  <a:t>চেপে শিক্ষক কন্টেন্টটি শ্রেণিতে শুরু করতে </a:t>
                </a:r>
                <a:r>
                  <a:rPr lang="bn-BD" sz="2800" dirty="0">
                    <a:solidFill>
                      <a:schemeClr val="tx1"/>
                    </a:solidFill>
                    <a:latin typeface="NikoshBAN" panose="02000000000000000000" pitchFamily="2" charset="0"/>
                    <a:cs typeface="NikoshBAN" panose="02000000000000000000" pitchFamily="2" charset="0"/>
                  </a:rPr>
                  <a:t>পারেন। </a:t>
                </a:r>
                <a:r>
                  <a:rPr lang="bn-BD" sz="2800" dirty="0" smtClean="0">
                    <a:solidFill>
                      <a:schemeClr val="tx1"/>
                    </a:solidFill>
                    <a:latin typeface="NikoshBAN" panose="02000000000000000000" pitchFamily="2" charset="0"/>
                    <a:cs typeface="NikoshBAN" panose="02000000000000000000" pitchFamily="2" charset="0"/>
                  </a:rPr>
                  <a:t>শিক্ষককে </a:t>
                </a:r>
                <a:r>
                  <a:rPr lang="bn-BD" sz="2800" dirty="0">
                    <a:solidFill>
                      <a:schemeClr val="tx1"/>
                    </a:solidFill>
                    <a:latin typeface="NikoshBAN" panose="02000000000000000000" pitchFamily="2" charset="0"/>
                    <a:cs typeface="NikoshBAN" panose="02000000000000000000" pitchFamily="2" charset="0"/>
                  </a:rPr>
                  <a:t>কন্টেন্টটি </a:t>
                </a:r>
                <a:r>
                  <a:rPr lang="bn-BD" sz="2800" dirty="0" smtClean="0">
                    <a:solidFill>
                      <a:schemeClr val="tx1"/>
                    </a:solidFill>
                    <a:latin typeface="NikoshBAN" panose="02000000000000000000" pitchFamily="2" charset="0"/>
                    <a:cs typeface="NikoshBAN" panose="02000000000000000000" pitchFamily="2" charset="0"/>
                  </a:rPr>
                  <a:t>পাঠ্যবইয়ের সাথে মিলিয়ে নেয়ার অনুরোধ রইল। </a:t>
                </a:r>
                <a:endParaRPr lang="en-US" sz="2800" dirty="0" smtClean="0">
                  <a:solidFill>
                    <a:schemeClr val="tx1"/>
                  </a:solidFill>
                  <a:latin typeface="NikoshBAN" panose="02000000000000000000" pitchFamily="2" charset="0"/>
                  <a:cs typeface="NikoshBAN" panose="02000000000000000000" pitchFamily="2" charset="0"/>
                </a:endParaRPr>
              </a:p>
              <a:p>
                <a:r>
                  <a:rPr lang="en-US" sz="2800" dirty="0" err="1" smtClean="0">
                    <a:solidFill>
                      <a:schemeClr val="tx1"/>
                    </a:solidFill>
                    <a:latin typeface="NikoshBAN" panose="02000000000000000000" pitchFamily="2" charset="0"/>
                    <a:cs typeface="NikoshBAN" panose="02000000000000000000" pitchFamily="2" charset="0"/>
                  </a:rPr>
                  <a:t>প্রেজেন্টেশন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চলাকালীন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স্লাইড</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হাইড</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জন্য</a:t>
                </a:r>
                <a:r>
                  <a:rPr lang="en-US" sz="2800" dirty="0" smtClean="0">
                    <a:solidFill>
                      <a:schemeClr val="tx1"/>
                    </a:solidFill>
                    <a:latin typeface="NikoshBAN" panose="02000000000000000000" pitchFamily="2" charset="0"/>
                    <a:cs typeface="NikoshBAN" panose="02000000000000000000" pitchFamily="2" charset="0"/>
                  </a:rPr>
                  <a:t> b </a:t>
                </a:r>
                <a:r>
                  <a:rPr lang="en-US" sz="2800" dirty="0" err="1" smtClean="0">
                    <a:solidFill>
                      <a:schemeClr val="tx1"/>
                    </a:solidFill>
                    <a:latin typeface="NikoshBAN" panose="02000000000000000000" pitchFamily="2" charset="0"/>
                    <a:cs typeface="NikoshBAN" panose="02000000000000000000" pitchFamily="2" charset="0"/>
                  </a:rPr>
                  <a:t>চাপুন</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আনহাইড</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করার</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জন্য</a:t>
                </a:r>
                <a:r>
                  <a:rPr lang="en-US" sz="2800" dirty="0" smtClean="0">
                    <a:solidFill>
                      <a:schemeClr val="tx1"/>
                    </a:solidFill>
                    <a:latin typeface="NikoshBAN" panose="02000000000000000000" pitchFamily="2" charset="0"/>
                    <a:cs typeface="NikoshBAN" panose="02000000000000000000" pitchFamily="2" charset="0"/>
                  </a:rPr>
                  <a:t> </a:t>
                </a:r>
                <a:r>
                  <a:rPr lang="en-US" sz="2800" dirty="0" err="1" smtClean="0">
                    <a:solidFill>
                      <a:schemeClr val="tx1"/>
                    </a:solidFill>
                    <a:latin typeface="NikoshBAN" panose="02000000000000000000" pitchFamily="2" charset="0"/>
                    <a:cs typeface="NikoshBAN" panose="02000000000000000000" pitchFamily="2" charset="0"/>
                  </a:rPr>
                  <a:t>আবার</a:t>
                </a:r>
                <a:r>
                  <a:rPr lang="en-US" sz="2800" dirty="0" smtClean="0">
                    <a:solidFill>
                      <a:schemeClr val="tx1"/>
                    </a:solidFill>
                    <a:latin typeface="NikoshBAN" panose="02000000000000000000" pitchFamily="2" charset="0"/>
                    <a:cs typeface="NikoshBAN" panose="02000000000000000000" pitchFamily="2" charset="0"/>
                  </a:rPr>
                  <a:t> b </a:t>
                </a:r>
                <a:r>
                  <a:rPr lang="en-US" sz="2800" dirty="0" err="1" smtClean="0">
                    <a:solidFill>
                      <a:schemeClr val="tx1"/>
                    </a:solidFill>
                    <a:latin typeface="NikoshBAN" panose="02000000000000000000" pitchFamily="2" charset="0"/>
                    <a:cs typeface="NikoshBAN" panose="02000000000000000000" pitchFamily="2" charset="0"/>
                  </a:rPr>
                  <a:t>চাপুন</a:t>
                </a:r>
                <a:r>
                  <a:rPr lang="en-US" sz="2800" dirty="0" smtClean="0">
                    <a:solidFill>
                      <a:schemeClr val="tx1"/>
                    </a:solidFill>
                    <a:latin typeface="NikoshBAN" panose="02000000000000000000" pitchFamily="2" charset="0"/>
                    <a:cs typeface="NikoshBAN" panose="02000000000000000000" pitchFamily="2" charset="0"/>
                  </a:rPr>
                  <a:t>।</a:t>
                </a:r>
                <a:endParaRPr lang="en-US" sz="2800" dirty="0"/>
              </a:p>
            </p:txBody>
          </p:sp>
        </mc:Choice>
        <mc:Fallback>
          <p:sp>
            <p:nvSpPr>
              <p:cNvPr id="3" name="Rounded Rectangle 2"/>
              <p:cNvSpPr>
                <a:spLocks noRot="1" noChangeAspect="1" noMove="1" noResize="1" noEditPoints="1" noAdjustHandles="1" noChangeArrowheads="1" noChangeShapeType="1" noTextEdit="1"/>
              </p:cNvSpPr>
              <p:nvPr/>
            </p:nvSpPr>
            <p:spPr>
              <a:xfrm>
                <a:off x="0" y="1256742"/>
                <a:ext cx="9144000" cy="3042658"/>
              </a:xfrm>
              <a:prstGeom prst="roundRect">
                <a:avLst/>
              </a:prstGeom>
              <a:blipFill rotWithShape="0">
                <a:blip r:embed="rId2"/>
                <a:stretch>
                  <a:fillRect t="-2196" b="-6188"/>
                </a:stretch>
              </a:blipFill>
            </p:spPr>
            <p:txBody>
              <a:bodyPr/>
              <a:lstStyle/>
              <a:p>
                <a:r>
                  <a:rPr lang="en-US">
                    <a:noFill/>
                  </a:rPr>
                  <a:t> </a:t>
                </a:r>
              </a:p>
            </p:txBody>
          </p:sp>
        </mc:Fallback>
      </mc:AlternateContent>
    </p:spTree>
    <p:extLst>
      <p:ext uri="{BB962C8B-B14F-4D97-AF65-F5344CB8AC3E}">
        <p14:creationId xmlns:p14="http://schemas.microsoft.com/office/powerpoint/2010/main" val="329631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1935" y="137160"/>
            <a:ext cx="2697480" cy="6385560"/>
          </a:xfrm>
          <a:prstGeom prst="rect">
            <a:avLst/>
          </a:prstGeom>
        </p:spPr>
      </p:pic>
      <p:sp>
        <p:nvSpPr>
          <p:cNvPr id="8" name="TextBox 7"/>
          <p:cNvSpPr txBox="1"/>
          <p:nvPr/>
        </p:nvSpPr>
        <p:spPr>
          <a:xfrm>
            <a:off x="5432612" y="1274164"/>
            <a:ext cx="3334870" cy="646331"/>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চিত্রে কী দেখতে পাচ্ছ?</a:t>
            </a:r>
            <a:endParaRPr lang="en-US" dirty="0">
              <a:latin typeface="NikoshBAN" panose="02000000000000000000" pitchFamily="2" charset="0"/>
              <a:cs typeface="NikoshBAN" panose="02000000000000000000" pitchFamily="2" charset="0"/>
            </a:endParaRPr>
          </a:p>
        </p:txBody>
      </p:sp>
      <p:sp>
        <p:nvSpPr>
          <p:cNvPr id="9" name="TextBox 8"/>
          <p:cNvSpPr txBox="1"/>
          <p:nvPr/>
        </p:nvSpPr>
        <p:spPr>
          <a:xfrm>
            <a:off x="5075933" y="2483506"/>
            <a:ext cx="4068067" cy="1754326"/>
          </a:xfrm>
          <a:prstGeom prst="rect">
            <a:avLst/>
          </a:prstGeom>
          <a:noFill/>
        </p:spPr>
        <p:txBody>
          <a:bodyPr wrap="square" rtlCol="0">
            <a:spAutoFit/>
          </a:bodyPr>
          <a:lstStyle/>
          <a:p>
            <a:r>
              <a:rPr lang="bn-BD" sz="3600" dirty="0" smtClean="0">
                <a:latin typeface="NikoshBAN" panose="02000000000000000000" pitchFamily="2" charset="0"/>
                <a:cs typeface="NikoshBAN" panose="02000000000000000000" pitchFamily="2" charset="0"/>
              </a:rPr>
              <a:t>কখন ভারী ও হালকা বস্তু একসাথে ভূমিতে পড়তে পারে?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60838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154680" y="1897380"/>
            <a:ext cx="2880360" cy="286131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পড়ন্ত বস্তুর সূত্রের শর্ত ৩টি</a:t>
            </a:r>
            <a:endParaRPr lang="en-US" dirty="0">
              <a:solidFill>
                <a:schemeClr val="tx1"/>
              </a:solidFill>
              <a:latin typeface="NikoshBAN" panose="02000000000000000000" pitchFamily="2" charset="0"/>
              <a:cs typeface="NikoshBAN" panose="02000000000000000000" pitchFamily="2" charset="0"/>
            </a:endParaRPr>
          </a:p>
        </p:txBody>
      </p:sp>
      <p:sp>
        <p:nvSpPr>
          <p:cNvPr id="3" name="Oval Callout 2"/>
          <p:cNvSpPr/>
          <p:nvPr/>
        </p:nvSpPr>
        <p:spPr>
          <a:xfrm>
            <a:off x="6647263" y="385998"/>
            <a:ext cx="1935480" cy="2286000"/>
          </a:xfrm>
          <a:prstGeom prst="wedgeEllipseCallout">
            <a:avLst>
              <a:gd name="adj1" fmla="val -106080"/>
              <a:gd name="adj2" fmla="val 37274"/>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একই উচ্চতা</a:t>
            </a:r>
            <a:endParaRPr lang="en-US" dirty="0">
              <a:solidFill>
                <a:schemeClr val="bg1"/>
              </a:solidFill>
              <a:latin typeface="NikoshBAN" panose="02000000000000000000" pitchFamily="2" charset="0"/>
              <a:cs typeface="NikoshBAN" panose="02000000000000000000" pitchFamily="2" charset="0"/>
            </a:endParaRPr>
          </a:p>
        </p:txBody>
      </p:sp>
      <p:sp>
        <p:nvSpPr>
          <p:cNvPr id="4" name="Oval Callout 3"/>
          <p:cNvSpPr/>
          <p:nvPr/>
        </p:nvSpPr>
        <p:spPr>
          <a:xfrm>
            <a:off x="764498" y="551950"/>
            <a:ext cx="2202180" cy="2038350"/>
          </a:xfrm>
          <a:prstGeom prst="wedgeEllipseCallout">
            <a:avLst>
              <a:gd name="adj1" fmla="val 75403"/>
              <a:gd name="adj2" fmla="val 41641"/>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বিনা বাধা</a:t>
            </a:r>
            <a:endParaRPr lang="en-US" dirty="0">
              <a:solidFill>
                <a:schemeClr val="bg1"/>
              </a:solidFill>
              <a:latin typeface="NikoshBAN" panose="02000000000000000000" pitchFamily="2" charset="0"/>
              <a:cs typeface="NikoshBAN" panose="02000000000000000000" pitchFamily="2" charset="0"/>
            </a:endParaRPr>
          </a:p>
        </p:txBody>
      </p:sp>
      <p:sp>
        <p:nvSpPr>
          <p:cNvPr id="5" name="Oval Callout 4"/>
          <p:cNvSpPr/>
          <p:nvPr/>
        </p:nvSpPr>
        <p:spPr>
          <a:xfrm>
            <a:off x="764498" y="4463698"/>
            <a:ext cx="2682240" cy="2240280"/>
          </a:xfrm>
          <a:prstGeom prst="wedgeEllipseCallout">
            <a:avLst>
              <a:gd name="adj1" fmla="val 54664"/>
              <a:gd name="adj2" fmla="val -54753"/>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chemeClr val="bg1"/>
                </a:solidFill>
                <a:latin typeface="NikoshBAN" panose="02000000000000000000" pitchFamily="2" charset="0"/>
                <a:cs typeface="NikoshBAN" panose="02000000000000000000" pitchFamily="2" charset="0"/>
              </a:rPr>
              <a:t>একই সময়</a:t>
            </a:r>
            <a:endParaRPr lang="en-US"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0139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848283" y="106055"/>
            <a:ext cx="2125362" cy="553998"/>
          </a:xfrm>
          <a:prstGeom prst="rect">
            <a:avLst/>
          </a:prstGeom>
          <a:noFill/>
        </p:spPr>
        <p:txBody>
          <a:bodyPr wrap="square" rtlCol="0">
            <a:spAutoFit/>
          </a:bodyPr>
          <a:lstStyle/>
          <a:p>
            <a:r>
              <a:rPr lang="bn-BD" sz="3000" dirty="0">
                <a:solidFill>
                  <a:srgbClr val="0070C0"/>
                </a:solidFill>
                <a:latin typeface="NikoshBAN" panose="02000000000000000000" pitchFamily="2" charset="0"/>
                <a:cs typeface="NikoshBAN" panose="02000000000000000000" pitchFamily="2" charset="0"/>
              </a:rPr>
              <a:t>জোড়ায় কাজ</a:t>
            </a:r>
            <a:endParaRPr lang="en-US" sz="3000" dirty="0">
              <a:solidFill>
                <a:srgbClr val="0070C0"/>
              </a:solidFill>
              <a:latin typeface="NikoshBAN" panose="02000000000000000000" pitchFamily="2" charset="0"/>
              <a:cs typeface="NikoshBAN" panose="02000000000000000000" pitchFamily="2" charset="0"/>
            </a:endParaRPr>
          </a:p>
        </p:txBody>
      </p:sp>
      <p:sp>
        <p:nvSpPr>
          <p:cNvPr id="4" name="TextBox 3"/>
          <p:cNvSpPr txBox="1"/>
          <p:nvPr/>
        </p:nvSpPr>
        <p:spPr>
          <a:xfrm>
            <a:off x="5835040" y="198388"/>
            <a:ext cx="2449411" cy="461665"/>
          </a:xfrm>
          <a:prstGeom prst="rect">
            <a:avLst/>
          </a:prstGeom>
          <a:noFill/>
        </p:spPr>
        <p:txBody>
          <a:bodyPr wrap="square" rtlCol="0">
            <a:spAutoFit/>
          </a:bodyPr>
          <a:lstStyle/>
          <a:p>
            <a:r>
              <a:rPr lang="bn-BD" sz="2400" dirty="0">
                <a:solidFill>
                  <a:srgbClr val="0070C0"/>
                </a:solidFill>
                <a:latin typeface="NikoshBAN" panose="02000000000000000000" pitchFamily="2" charset="0"/>
                <a:cs typeface="NikoshBAN" panose="02000000000000000000" pitchFamily="2" charset="0"/>
              </a:rPr>
              <a:t>সময়ঃ ০৮ মিনিট </a:t>
            </a:r>
            <a:endParaRPr lang="en-US" sz="2400" dirty="0">
              <a:solidFill>
                <a:srgbClr val="0070C0"/>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6043" y="897702"/>
            <a:ext cx="2846071" cy="4692260"/>
          </a:xfrm>
          <a:prstGeom prst="rect">
            <a:avLst/>
          </a:prstGeom>
        </p:spPr>
      </p:pic>
      <p:sp>
        <p:nvSpPr>
          <p:cNvPr id="6" name="TextBox 5"/>
          <p:cNvSpPr txBox="1"/>
          <p:nvPr/>
        </p:nvSpPr>
        <p:spPr>
          <a:xfrm>
            <a:off x="3404878" y="2844913"/>
            <a:ext cx="5434322" cy="553998"/>
          </a:xfrm>
          <a:prstGeom prst="rect">
            <a:avLst/>
          </a:prstGeom>
          <a:noFill/>
        </p:spPr>
        <p:txBody>
          <a:bodyPr wrap="square" rtlCol="0">
            <a:spAutoFit/>
          </a:bodyPr>
          <a:lstStyle/>
          <a:p>
            <a:r>
              <a:rPr lang="bn-BD" sz="3000" dirty="0" smtClean="0">
                <a:solidFill>
                  <a:srgbClr val="0070C0"/>
                </a:solidFill>
                <a:latin typeface="NikoshBAN" panose="02000000000000000000" pitchFamily="2" charset="0"/>
                <a:cs typeface="NikoshBAN" panose="02000000000000000000" pitchFamily="2" charset="0"/>
              </a:rPr>
              <a:t>চিত্রে কী কী ঘটনা দেখতে পাচ্ছ, তা লেখ।  </a:t>
            </a:r>
            <a:endParaRPr lang="en-US" sz="30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210290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498" y="637082"/>
            <a:ext cx="2905345" cy="5596078"/>
          </a:xfrm>
          <a:prstGeom prst="rect">
            <a:avLst/>
          </a:prstGeom>
        </p:spPr>
      </p:pic>
      <p:sp>
        <p:nvSpPr>
          <p:cNvPr id="4" name="TextBox 3"/>
          <p:cNvSpPr txBox="1"/>
          <p:nvPr/>
        </p:nvSpPr>
        <p:spPr>
          <a:xfrm>
            <a:off x="4130041" y="676765"/>
            <a:ext cx="4747983" cy="830997"/>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পড়ন্ত বস্তুর সূত্র</a:t>
            </a:r>
            <a:r>
              <a:rPr lang="en-US" sz="2400" dirty="0" smtClean="0">
                <a:latin typeface="NikoshBAN" panose="02000000000000000000" pitchFamily="2" charset="0"/>
                <a:cs typeface="NikoshBAN" panose="02000000000000000000" pitchFamily="2" charset="0"/>
              </a:rPr>
              <a:t>:</a:t>
            </a:r>
            <a:endParaRPr lang="bn-BD" sz="2400" dirty="0" smtClean="0">
              <a:latin typeface="NikoshBAN" panose="02000000000000000000" pitchFamily="2" charset="0"/>
              <a:cs typeface="NikoshBAN" panose="02000000000000000000" pitchFamily="2" charset="0"/>
            </a:endParaRPr>
          </a:p>
          <a:p>
            <a:r>
              <a:rPr lang="bn-BD" sz="2400" dirty="0" smtClean="0">
                <a:latin typeface="NikoshBAN" panose="02000000000000000000" pitchFamily="2" charset="0"/>
                <a:cs typeface="NikoshBAN" panose="02000000000000000000" pitchFamily="2" charset="0"/>
              </a:rPr>
              <a:t>প্রথম  সূত্র</a:t>
            </a:r>
            <a:r>
              <a:rPr lang="en-US" sz="2400" dirty="0" smtClean="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সমান সময়ে সমান পথ অতিক্রম করে </a:t>
            </a:r>
            <a:endParaRPr lang="en-US" sz="24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5" name="TextBox 4"/>
              <p:cNvSpPr txBox="1"/>
              <p:nvPr/>
            </p:nvSpPr>
            <p:spPr>
              <a:xfrm>
                <a:off x="4236720" y="2185288"/>
                <a:ext cx="4907280" cy="830997"/>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দ্বিতীয়  সূত্র</a:t>
                </a:r>
                <a:r>
                  <a:rPr lang="en-US" sz="2400" dirty="0" smtClean="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পড়ন্ত বস্তুর বেগ সময়ের সমানুপাতিক।</a:t>
                </a:r>
              </a:p>
              <a:p>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cs typeface="NikoshBAN" panose="02000000000000000000" pitchFamily="2" charset="0"/>
                        </a:rPr>
                        <m:t>𝑣</m:t>
                      </m:r>
                      <m:r>
                        <a:rPr lang="en-US" sz="2400" b="0" i="1" smtClean="0">
                          <a:latin typeface="Cambria Math" panose="02040503050406030204" pitchFamily="18" charset="0"/>
                          <a:ea typeface="Cambria Math" panose="02040503050406030204" pitchFamily="18" charset="0"/>
                          <a:cs typeface="NikoshBAN" panose="02000000000000000000" pitchFamily="2" charset="0"/>
                        </a:rPr>
                        <m:t>∝</m:t>
                      </m:r>
                      <m:r>
                        <a:rPr lang="en-US" sz="2400" b="0" i="1" smtClean="0">
                          <a:latin typeface="Cambria Math" panose="02040503050406030204" pitchFamily="18" charset="0"/>
                          <a:ea typeface="Cambria Math" panose="02040503050406030204" pitchFamily="18" charset="0"/>
                          <a:cs typeface="NikoshBAN" panose="02000000000000000000" pitchFamily="2" charset="0"/>
                        </a:rPr>
                        <m:t>𝑡</m:t>
                      </m:r>
                    </m:oMath>
                  </m:oMathPara>
                </a14:m>
                <a:endParaRPr lang="en-US" sz="2400" dirty="0">
                  <a:latin typeface="NikoshBAN" panose="02000000000000000000" pitchFamily="2" charset="0"/>
                  <a:cs typeface="NikoshBAN" panose="02000000000000000000" pitchFamily="2"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4236720" y="2185288"/>
                <a:ext cx="4907280" cy="830997"/>
              </a:xfrm>
              <a:prstGeom prst="rect">
                <a:avLst/>
              </a:prstGeom>
              <a:blipFill rotWithShape="0">
                <a:blip r:embed="rId4"/>
                <a:stretch>
                  <a:fillRect l="-1863" t="-5839" r="-24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130041" y="3212707"/>
                <a:ext cx="4907280" cy="862608"/>
              </a:xfrm>
              <a:prstGeom prst="rect">
                <a:avLst/>
              </a:prstGeom>
              <a:noFill/>
            </p:spPr>
            <p:txBody>
              <a:bodyPr wrap="square" rtlCol="0">
                <a:spAutoFit/>
              </a:bodyPr>
              <a:lstStyle/>
              <a:p>
                <a:r>
                  <a:rPr lang="bn-BD" sz="2400" dirty="0" smtClean="0">
                    <a:latin typeface="NikoshBAN" panose="02000000000000000000" pitchFamily="2" charset="0"/>
                    <a:cs typeface="NikoshBAN" panose="02000000000000000000" pitchFamily="2" charset="0"/>
                  </a:rPr>
                  <a:t>তৃতীয় সূত্র</a:t>
                </a:r>
                <a:r>
                  <a:rPr lang="en-US" sz="2400" dirty="0" smtClean="0">
                    <a:latin typeface="NikoshBAN" panose="02000000000000000000" pitchFamily="2" charset="0"/>
                    <a:cs typeface="NikoshBAN" panose="02000000000000000000" pitchFamily="2" charset="0"/>
                  </a:rPr>
                  <a:t>:</a:t>
                </a:r>
                <a:r>
                  <a:rPr lang="bn-BD" sz="2400" dirty="0" smtClean="0">
                    <a:latin typeface="NikoshBAN" panose="02000000000000000000" pitchFamily="2" charset="0"/>
                    <a:cs typeface="NikoshBAN" panose="02000000000000000000" pitchFamily="2" charset="0"/>
                  </a:rPr>
                  <a:t> পড়ন্ত বস্তুর অতিক্রান্ত দূরত্ব সময়ের বর্গের সমানুপাতিক।</a:t>
                </a:r>
                <a:r>
                  <a:rPr lang="en-US" sz="2400" dirty="0" smtClean="0">
                    <a:latin typeface="NikoshBAN" panose="02000000000000000000" pitchFamily="2" charset="0"/>
                    <a:cs typeface="NikoshBAN" panose="02000000000000000000" pitchFamily="2" charset="0"/>
                  </a:rPr>
                  <a:t> h</a:t>
                </a:r>
                <a14:m>
                  <m:oMath xmlns:m="http://schemas.openxmlformats.org/officeDocument/2006/math">
                    <m:r>
                      <a:rPr lang="en-US" sz="2400" i="1" smtClean="0">
                        <a:latin typeface="Cambria Math" panose="02040503050406030204" pitchFamily="18" charset="0"/>
                        <a:ea typeface="Cambria Math" panose="02040503050406030204" pitchFamily="18" charset="0"/>
                        <a:cs typeface="NikoshBAN" panose="02000000000000000000" pitchFamily="2" charset="0"/>
                      </a:rPr>
                      <m:t>∝</m:t>
                    </m:r>
                    <m:sSup>
                      <m:sSupPr>
                        <m:ctrlPr>
                          <a:rPr lang="en-US" sz="2400" i="1" smtClean="0">
                            <a:latin typeface="Cambria Math" panose="02040503050406030204" pitchFamily="18" charset="0"/>
                            <a:ea typeface="Cambria Math" panose="02040503050406030204" pitchFamily="18" charset="0"/>
                            <a:cs typeface="NikoshBAN" panose="02000000000000000000" pitchFamily="2" charset="0"/>
                          </a:rPr>
                        </m:ctrlPr>
                      </m:sSupPr>
                      <m:e>
                        <m:r>
                          <a:rPr lang="en-US" sz="2400" b="0" i="1" smtClean="0">
                            <a:latin typeface="Cambria Math" panose="02040503050406030204" pitchFamily="18" charset="0"/>
                            <a:ea typeface="Cambria Math" panose="02040503050406030204" pitchFamily="18" charset="0"/>
                            <a:cs typeface="NikoshBAN" panose="02000000000000000000" pitchFamily="2" charset="0"/>
                          </a:rPr>
                          <m:t>𝑡</m:t>
                        </m:r>
                      </m:e>
                      <m:sup>
                        <m:r>
                          <a:rPr lang="en-US" sz="2400" b="0" i="1" smtClean="0">
                            <a:latin typeface="Cambria Math" panose="02040503050406030204" pitchFamily="18" charset="0"/>
                            <a:ea typeface="Cambria Math" panose="02040503050406030204" pitchFamily="18" charset="0"/>
                            <a:cs typeface="NikoshBAN" panose="02000000000000000000" pitchFamily="2" charset="0"/>
                          </a:rPr>
                          <m:t>2</m:t>
                        </m:r>
                      </m:sup>
                    </m:sSup>
                  </m:oMath>
                </a14:m>
                <a:endParaRPr lang="en-US" sz="2400" dirty="0">
                  <a:latin typeface="NikoshBAN" panose="02000000000000000000" pitchFamily="2" charset="0"/>
                  <a:cs typeface="NikoshBAN" panose="02000000000000000000" pitchFamily="2"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4130041" y="3212707"/>
                <a:ext cx="4907280" cy="862608"/>
              </a:xfrm>
              <a:prstGeom prst="rect">
                <a:avLst/>
              </a:prstGeom>
              <a:blipFill rotWithShape="0">
                <a:blip r:embed="rId5"/>
                <a:stretch>
                  <a:fillRect l="-1988" t="-5634" b="-11972"/>
                </a:stretch>
              </a:blipFill>
            </p:spPr>
            <p:txBody>
              <a:bodyPr/>
              <a:lstStyle/>
              <a:p>
                <a:r>
                  <a:rPr lang="en-US">
                    <a:noFill/>
                  </a:rPr>
                  <a:t> </a:t>
                </a:r>
              </a:p>
            </p:txBody>
          </p:sp>
        </mc:Fallback>
      </mc:AlternateContent>
    </p:spTree>
    <p:extLst>
      <p:ext uri="{BB962C8B-B14F-4D97-AF65-F5344CB8AC3E}">
        <p14:creationId xmlns:p14="http://schemas.microsoft.com/office/powerpoint/2010/main" val="193640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1160" y="2827402"/>
            <a:ext cx="65684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পড়ন্ত বস্তুর দ্বিতীয় সূত্রের গাণিতিক ব্যাখ্যা দাও।</a:t>
            </a:r>
            <a:endParaRPr lang="en-US" sz="3200" dirty="0">
              <a:latin typeface="NikoshBAN" panose="02000000000000000000" pitchFamily="2" charset="0"/>
              <a:cs typeface="NikoshBAN" panose="02000000000000000000" pitchFamily="2" charset="0"/>
            </a:endParaRPr>
          </a:p>
        </p:txBody>
      </p:sp>
      <p:sp>
        <p:nvSpPr>
          <p:cNvPr id="3" name="Rectangle 2"/>
          <p:cNvSpPr/>
          <p:nvPr/>
        </p:nvSpPr>
        <p:spPr>
          <a:xfrm>
            <a:off x="1270915" y="948798"/>
            <a:ext cx="6598920" cy="86868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chemeClr val="bg1"/>
                </a:solidFill>
                <a:latin typeface="NikoshBAN" panose="02000000000000000000" pitchFamily="2" charset="0"/>
                <a:cs typeface="NikoshBAN" panose="02000000000000000000" pitchFamily="2" charset="0"/>
              </a:rPr>
              <a:t>একক কাজ</a:t>
            </a:r>
            <a:endParaRPr lang="en-US"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60684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5859" y="2300601"/>
            <a:ext cx="1890310" cy="854080"/>
          </a:xfrm>
          <a:prstGeom prst="rect">
            <a:avLst/>
          </a:prstGeom>
          <a:noFill/>
        </p:spPr>
        <p:txBody>
          <a:bodyPr wrap="square" rtlCol="0">
            <a:spAutoFit/>
          </a:bodyPr>
          <a:lstStyle/>
          <a:p>
            <a:r>
              <a:rPr lang="bn-BD" sz="4950" dirty="0">
                <a:solidFill>
                  <a:srgbClr val="0070C0"/>
                </a:solidFill>
                <a:latin typeface="NikoshBAN" panose="02000000000000000000" pitchFamily="2" charset="0"/>
                <a:cs typeface="NikoshBAN" panose="02000000000000000000" pitchFamily="2" charset="0"/>
              </a:rPr>
              <a:t>মূল্যায়ন</a:t>
            </a:r>
            <a:endParaRPr lang="en-US" sz="4950" dirty="0">
              <a:solidFill>
                <a:srgbClr val="0070C0"/>
              </a:solidFill>
              <a:latin typeface="NikoshBAN" panose="02000000000000000000" pitchFamily="2" charset="0"/>
              <a:cs typeface="NikoshBAN" panose="02000000000000000000" pitchFamily="2" charset="0"/>
            </a:endParaRPr>
          </a:p>
        </p:txBody>
      </p:sp>
      <p:sp>
        <p:nvSpPr>
          <p:cNvPr id="29" name="TextBox 28"/>
          <p:cNvSpPr txBox="1"/>
          <p:nvPr/>
        </p:nvSpPr>
        <p:spPr>
          <a:xfrm>
            <a:off x="1029043" y="3635525"/>
            <a:ext cx="7418086" cy="1938992"/>
          </a:xfrm>
          <a:prstGeom prst="rect">
            <a:avLst/>
          </a:prstGeom>
          <a:noFill/>
        </p:spPr>
        <p:txBody>
          <a:bodyPr wrap="square" rtlCol="0">
            <a:spAutoFit/>
          </a:bodyPr>
          <a:lstStyle/>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চাঁদ ও পৃথিবীর আকর্ষণকে কী বলে?</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পৃথিবী পৃষ্ঠের কোথায় অভিকর্ষজ ত্বরণের মান কম? </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অভিকর্ষজ ত্বরণের আদর্শমান কত?</a:t>
            </a:r>
            <a:endParaRPr lang="bn-BD" sz="3000" dirty="0">
              <a:solidFill>
                <a:srgbClr val="7030A0"/>
              </a:solidFill>
              <a:latin typeface="NikoshBAN" panose="02000000000000000000" pitchFamily="2" charset="0"/>
              <a:cs typeface="NikoshBAN" panose="02000000000000000000" pitchFamily="2" charset="0"/>
            </a:endParaRPr>
          </a:p>
          <a:p>
            <a:pPr marL="557213" indent="-557213">
              <a:buFont typeface="+mj-lt"/>
              <a:buAutoNum type="arabicPeriod"/>
            </a:pPr>
            <a:r>
              <a:rPr lang="bn-BD" sz="3000" dirty="0" smtClean="0">
                <a:solidFill>
                  <a:srgbClr val="7030A0"/>
                </a:solidFill>
                <a:latin typeface="NikoshBAN" panose="02000000000000000000" pitchFamily="2" charset="0"/>
                <a:cs typeface="NikoshBAN" panose="02000000000000000000" pitchFamily="2" charset="0"/>
              </a:rPr>
              <a:t>পড়ন্ত বস্তুর অতিক্রান্ত দূরত্বের সাথে সময়ের সম্পর্ক কী</a:t>
            </a:r>
            <a:r>
              <a:rPr lang="en-US" sz="3000" dirty="0" err="1" smtClean="0">
                <a:solidFill>
                  <a:srgbClr val="7030A0"/>
                </a:solidFill>
                <a:latin typeface="NikoshBAN" panose="02000000000000000000" pitchFamily="2" charset="0"/>
                <a:cs typeface="NikoshBAN" panose="02000000000000000000" pitchFamily="2" charset="0"/>
              </a:rPr>
              <a:t>রূ</a:t>
            </a:r>
            <a:r>
              <a:rPr lang="bn-BD" sz="3000" dirty="0" smtClean="0">
                <a:solidFill>
                  <a:srgbClr val="7030A0"/>
                </a:solidFill>
                <a:latin typeface="NikoshBAN" panose="02000000000000000000" pitchFamily="2" charset="0"/>
                <a:cs typeface="NikoshBAN" panose="02000000000000000000" pitchFamily="2" charset="0"/>
              </a:rPr>
              <a:t>প? </a:t>
            </a:r>
            <a:endParaRPr lang="en-US" sz="3000" dirty="0">
              <a:solidFill>
                <a:srgbClr val="7030A0"/>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4894" y="285491"/>
            <a:ext cx="2992275" cy="2015110"/>
          </a:xfrm>
          <a:prstGeom prst="rect">
            <a:avLst/>
          </a:prstGeom>
        </p:spPr>
      </p:pic>
    </p:spTree>
    <p:extLst>
      <p:ext uri="{BB962C8B-B14F-4D97-AF65-F5344CB8AC3E}">
        <p14:creationId xmlns:p14="http://schemas.microsoft.com/office/powerpoint/2010/main" val="252571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6007" y="764499"/>
            <a:ext cx="2606818" cy="646331"/>
          </a:xfrm>
          <a:prstGeom prst="rect">
            <a:avLst/>
          </a:prstGeom>
          <a:noFill/>
        </p:spPr>
        <p:txBody>
          <a:bodyPr wrap="square" rtlCol="0">
            <a:spAutoFit/>
          </a:bodyPr>
          <a:lstStyle/>
          <a:p>
            <a:r>
              <a:rPr lang="bn-BD" sz="3600" dirty="0">
                <a:solidFill>
                  <a:srgbClr val="0070C0"/>
                </a:solidFill>
                <a:latin typeface="NikoshBAN" panose="02000000000000000000" pitchFamily="2" charset="0"/>
                <a:cs typeface="NikoshBAN" panose="02000000000000000000" pitchFamily="2" charset="0"/>
              </a:rPr>
              <a:t>বাড়ির কাজ</a:t>
            </a:r>
            <a:endParaRPr lang="en-US" sz="3600"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1025533" y="3055190"/>
            <a:ext cx="6804017" cy="1015663"/>
          </a:xfrm>
          <a:prstGeom prst="rect">
            <a:avLst/>
          </a:prstGeom>
          <a:noFill/>
        </p:spPr>
        <p:txBody>
          <a:bodyPr wrap="square" rtlCol="0">
            <a:spAutoFit/>
          </a:bodyPr>
          <a:lstStyle/>
          <a:p>
            <a:r>
              <a:rPr lang="en-US" sz="3000" dirty="0" smtClean="0">
                <a:solidFill>
                  <a:srgbClr val="0070C0"/>
                </a:solidFill>
                <a:latin typeface="NikoshBAN" panose="02000000000000000000" pitchFamily="2" charset="0"/>
                <a:cs typeface="NikoshBAN" panose="02000000000000000000" pitchFamily="2" charset="0"/>
              </a:rPr>
              <a:t>50 </a:t>
            </a:r>
            <a:r>
              <a:rPr lang="bn-BD" sz="3000" dirty="0" smtClean="0">
                <a:solidFill>
                  <a:srgbClr val="0070C0"/>
                </a:solidFill>
                <a:latin typeface="NikoshBAN" panose="02000000000000000000" pitchFamily="2" charset="0"/>
                <a:cs typeface="NikoshBAN" panose="02000000000000000000" pitchFamily="2" charset="0"/>
              </a:rPr>
              <a:t>মিটার উঁচু দালানের ছাদ থেকে কোনো বস্তু ছেড়ে দিলে এটি কত বেগে ভূ-পৃষ্ঠকে আঘাত করবে? </a:t>
            </a:r>
            <a:endParaRPr lang="en-US" sz="3000" dirty="0">
              <a:solidFill>
                <a:srgbClr val="0070C0"/>
              </a:solidFill>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313" y="1017908"/>
            <a:ext cx="2314415" cy="1680811"/>
          </a:xfrm>
          <a:prstGeom prst="rect">
            <a:avLst/>
          </a:prstGeom>
        </p:spPr>
      </p:pic>
    </p:spTree>
    <p:extLst>
      <p:ext uri="{BB962C8B-B14F-4D97-AF65-F5344CB8AC3E}">
        <p14:creationId xmlns:p14="http://schemas.microsoft.com/office/powerpoint/2010/main" val="8055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756" y="1898682"/>
            <a:ext cx="3619544" cy="553998"/>
          </a:xfrm>
          <a:prstGeom prst="rect">
            <a:avLst/>
          </a:prstGeom>
          <a:noFill/>
        </p:spPr>
        <p:txBody>
          <a:bodyPr wrap="square" rtlCol="0">
            <a:spAutoFit/>
          </a:bodyPr>
          <a:lstStyle/>
          <a:p>
            <a:r>
              <a:rPr lang="bn-BD" sz="3000" b="1" dirty="0">
                <a:solidFill>
                  <a:srgbClr val="0070C0"/>
                </a:solidFill>
                <a:latin typeface="NikoshBAN" panose="02000000000000000000" pitchFamily="2" charset="0"/>
                <a:cs typeface="NikoshBAN" panose="02000000000000000000" pitchFamily="2" charset="0"/>
              </a:rPr>
              <a:t>এই অধ্যায়ের  গুরুত্ত্বপূর্ণ শব্দ</a:t>
            </a:r>
            <a:endParaRPr lang="en-US" sz="3000" b="1" dirty="0">
              <a:solidFill>
                <a:srgbClr val="0070C0"/>
              </a:solidFill>
              <a:latin typeface="NikoshBAN" panose="02000000000000000000" pitchFamily="2" charset="0"/>
              <a:cs typeface="NikoshBAN" panose="02000000000000000000" pitchFamily="2" charset="0"/>
            </a:endParaRPr>
          </a:p>
        </p:txBody>
      </p:sp>
      <p:sp>
        <p:nvSpPr>
          <p:cNvPr id="3" name="TextBox 2"/>
          <p:cNvSpPr txBox="1"/>
          <p:nvPr/>
        </p:nvSpPr>
        <p:spPr>
          <a:xfrm>
            <a:off x="2209754" y="2801652"/>
            <a:ext cx="4358685" cy="553998"/>
          </a:xfrm>
          <a:prstGeom prst="rect">
            <a:avLst/>
          </a:prstGeom>
          <a:noFill/>
        </p:spPr>
        <p:txBody>
          <a:bodyPr wrap="square" rtlCol="0">
            <a:spAutoFit/>
          </a:bodyPr>
          <a:lstStyle/>
          <a:p>
            <a:r>
              <a:rPr lang="bn-BD" sz="3000" b="1" dirty="0" smtClean="0">
                <a:solidFill>
                  <a:srgbClr val="0070C0"/>
                </a:solidFill>
                <a:latin typeface="NikoshBAN" panose="02000000000000000000" pitchFamily="2" charset="0"/>
                <a:cs typeface="NikoshBAN" panose="02000000000000000000" pitchFamily="2" charset="0"/>
              </a:rPr>
              <a:t>অভিকর্ষজ ত্বরণ, মহাকর্ষীয় ধ্রুবক</a:t>
            </a:r>
            <a:endParaRPr lang="en-US" sz="3000" b="1"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20186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3146523" y="2501204"/>
            <a:ext cx="3667259" cy="1419619"/>
          </a:xfrm>
          <a:prstGeom prst="rect">
            <a:avLst/>
          </a:prstGeom>
          <a:noFill/>
        </p:spPr>
        <p:txBody>
          <a:bodyPr wrap="square" rtlCol="0">
            <a:spAutoFit/>
          </a:bodyPr>
          <a:lstStyle/>
          <a:p>
            <a:r>
              <a:rPr lang="bn-BD" sz="8625" b="1" dirty="0">
                <a:solidFill>
                  <a:srgbClr val="002060"/>
                </a:solidFill>
                <a:latin typeface="NikoshBAN" panose="02000000000000000000" pitchFamily="2" charset="0"/>
                <a:cs typeface="NikoshBAN" panose="02000000000000000000" pitchFamily="2" charset="0"/>
              </a:rPr>
              <a:t>ধন্যবাদ</a:t>
            </a:r>
            <a:endParaRPr lang="en-US" sz="8625" b="1"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8691232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152565"/>
            <a:ext cx="2362200" cy="1336596"/>
          </a:xfrm>
          <a:prstGeom prst="rect">
            <a:avLst/>
          </a:prstGeom>
          <a:noFill/>
        </p:spPr>
        <p:txBody>
          <a:bodyPr wrap="none" rtlCol="0">
            <a:prstTxWarp prst="textInflateTo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bn-IN"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rPr>
              <a:t>কৃতজ্ঞতা স্বীকার </a:t>
            </a:r>
            <a:endParaRPr lang="en-US"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NikoshBAN" pitchFamily="2" charset="0"/>
              <a:cs typeface="NikoshBAN" pitchFamily="2" charset="0"/>
            </a:endParaRPr>
          </a:p>
        </p:txBody>
      </p:sp>
      <p:sp>
        <p:nvSpPr>
          <p:cNvPr id="3" name="TextBox 2"/>
          <p:cNvSpPr txBox="1"/>
          <p:nvPr/>
        </p:nvSpPr>
        <p:spPr>
          <a:xfrm>
            <a:off x="152400" y="1279174"/>
            <a:ext cx="8763000" cy="1200329"/>
          </a:xfrm>
          <a:prstGeom prst="rect">
            <a:avLst/>
          </a:prstGeom>
          <a:solidFill>
            <a:srgbClr val="CCFF99"/>
          </a:solidFill>
        </p:spPr>
        <p:txBody>
          <a:bodyPr wrap="square" rtlCol="0">
            <a:spAutoFit/>
          </a:bodyPr>
          <a:lstStyle/>
          <a:p>
            <a:pPr algn="ctr"/>
            <a:r>
              <a:rPr lang="bn-IN" sz="3600" dirty="0" smtClean="0">
                <a:solidFill>
                  <a:srgbClr val="003399"/>
                </a:solidFill>
                <a:latin typeface="Nikosh" pitchFamily="2" charset="0"/>
                <a:cs typeface="Nikosh" pitchFamily="2" charset="0"/>
              </a:rPr>
              <a:t>শিক্ষা মন্ত্রণালয়, মাউশি, এনসিটিবি ও এটুআই-এর সংশ্লিষ্ট কর্মকর্তাবৃন্দ </a:t>
            </a:r>
            <a:endParaRPr lang="en-US" sz="3600" dirty="0">
              <a:solidFill>
                <a:srgbClr val="003399"/>
              </a:solidFill>
              <a:latin typeface="Nikosh" pitchFamily="2" charset="0"/>
              <a:cs typeface="Nikosh" pitchFamily="2" charset="0"/>
            </a:endParaRPr>
          </a:p>
        </p:txBody>
      </p:sp>
      <p:sp>
        <p:nvSpPr>
          <p:cNvPr id="4" name="TextBox 3"/>
          <p:cNvSpPr txBox="1"/>
          <p:nvPr/>
        </p:nvSpPr>
        <p:spPr>
          <a:xfrm>
            <a:off x="152400" y="2574646"/>
            <a:ext cx="8763000" cy="954107"/>
          </a:xfrm>
          <a:prstGeom prst="rect">
            <a:avLst/>
          </a:prstGeom>
          <a:solidFill>
            <a:srgbClr val="FFFF66"/>
          </a:solidFill>
        </p:spPr>
        <p:txBody>
          <a:bodyPr wrap="square" rtlCol="0">
            <a:spAutoFit/>
          </a:bodyPr>
          <a:lstStyle/>
          <a:p>
            <a:pPr algn="ctr"/>
            <a:r>
              <a:rPr lang="bn-IN" sz="2800" dirty="0" smtClean="0">
                <a:solidFill>
                  <a:srgbClr val="005426"/>
                </a:solidFill>
                <a:latin typeface="Nikosh" pitchFamily="2" charset="0"/>
                <a:cs typeface="Nikosh" pitchFamily="2" charset="0"/>
              </a:rPr>
              <a:t>এবং কন্টেন্ট সম্পাদক হিসেবে যাঁদের নির্দেশনা, পরামর্শ ও তত্ত্বাবধানে এই মডেল কন্টেন্ট সমৃদ্ধ হয়েছে তারা হলেন-  </a:t>
            </a:r>
            <a:endParaRPr lang="en-US" sz="2800" dirty="0">
              <a:solidFill>
                <a:srgbClr val="005426"/>
              </a:solidFill>
              <a:latin typeface="Nikosh" pitchFamily="2" charset="0"/>
              <a:cs typeface="Nikosh" pitchFamily="2" charset="0"/>
            </a:endParaRPr>
          </a:p>
        </p:txBody>
      </p:sp>
      <p:sp>
        <p:nvSpPr>
          <p:cNvPr id="5" name="TextBox 4"/>
          <p:cNvSpPr txBox="1"/>
          <p:nvPr/>
        </p:nvSpPr>
        <p:spPr>
          <a:xfrm>
            <a:off x="152400" y="3623896"/>
            <a:ext cx="8763000" cy="3108543"/>
          </a:xfrm>
          <a:prstGeom prst="rect">
            <a:avLst/>
          </a:prstGeom>
          <a:solidFill>
            <a:srgbClr val="66CCFF"/>
          </a:solidFill>
        </p:spPr>
        <p:txBody>
          <a:bodyPr wrap="square" rtlCol="0">
            <a:spAutoFit/>
          </a:bodyPr>
          <a:lstStyle/>
          <a:p>
            <a:pPr algn="ctr"/>
            <a:r>
              <a:rPr lang="bn-IN" sz="2800" dirty="0" smtClean="0">
                <a:latin typeface="Nikosh" pitchFamily="2" charset="0"/>
                <a:cs typeface="Nikosh" pitchFamily="2" charset="0"/>
              </a:rPr>
              <a:t>জনাব মো</a:t>
            </a:r>
            <a:r>
              <a:rPr lang="bn-BD" sz="2800" dirty="0" smtClean="0">
                <a:latin typeface="Nikosh" pitchFamily="2" charset="0"/>
                <a:cs typeface="Nikosh" pitchFamily="2" charset="0"/>
              </a:rPr>
              <a:t>ছাম্মৎ</a:t>
            </a:r>
            <a:r>
              <a:rPr lang="bn-IN" sz="2800" dirty="0" smtClean="0">
                <a:latin typeface="Nikosh" pitchFamily="2" charset="0"/>
                <a:cs typeface="Nikosh" pitchFamily="2" charset="0"/>
              </a:rPr>
              <a:t> </a:t>
            </a:r>
            <a:r>
              <a:rPr lang="bn-IN" sz="2800" dirty="0">
                <a:latin typeface="Nikosh" pitchFamily="2" charset="0"/>
                <a:cs typeface="Nikosh" pitchFamily="2" charset="0"/>
              </a:rPr>
              <a:t>খাদিজা ইয়াসমিন, </a:t>
            </a:r>
            <a:r>
              <a:rPr lang="bn-IN" sz="2800" dirty="0" smtClean="0">
                <a:latin typeface="Nikosh" pitchFamily="2" charset="0"/>
                <a:cs typeface="Nikosh" pitchFamily="2" charset="0"/>
              </a:rPr>
              <a:t>সহকা</a:t>
            </a:r>
            <a:r>
              <a:rPr lang="bn-BD" sz="2800" dirty="0" smtClean="0">
                <a:latin typeface="Nikosh" pitchFamily="2" charset="0"/>
                <a:cs typeface="Nikosh" pitchFamily="2" charset="0"/>
              </a:rPr>
              <a:t>রী</a:t>
            </a:r>
            <a:r>
              <a:rPr lang="bn-IN" sz="2800" dirty="0" smtClean="0">
                <a:latin typeface="Nikosh" pitchFamily="2" charset="0"/>
                <a:cs typeface="Nikosh" pitchFamily="2" charset="0"/>
              </a:rPr>
              <a:t> </a:t>
            </a:r>
            <a:r>
              <a:rPr lang="bn-IN" sz="2800" dirty="0">
                <a:latin typeface="Nikosh" pitchFamily="2" charset="0"/>
                <a:cs typeface="Nikosh" pitchFamily="2" charset="0"/>
              </a:rPr>
              <a:t>অধ্যাপক, টিটিসি, </a:t>
            </a:r>
            <a:r>
              <a:rPr lang="bn-IN" sz="2800" dirty="0" smtClean="0">
                <a:latin typeface="Nikosh" pitchFamily="2" charset="0"/>
                <a:cs typeface="Nikosh" pitchFamily="2" charset="0"/>
              </a:rPr>
              <a:t>ঢাকা</a:t>
            </a:r>
          </a:p>
          <a:p>
            <a:pPr algn="ctr"/>
            <a:r>
              <a:rPr lang="bn-IN" sz="2800" dirty="0" smtClean="0">
                <a:latin typeface="Nikosh" pitchFamily="2" charset="0"/>
                <a:cs typeface="Nikosh" pitchFamily="2" charset="0"/>
              </a:rPr>
              <a:t>জনাব </a:t>
            </a:r>
            <a:r>
              <a:rPr lang="bn-IN" sz="2800" dirty="0">
                <a:latin typeface="Nikosh" pitchFamily="2" charset="0"/>
                <a:cs typeface="Nikosh" pitchFamily="2" charset="0"/>
              </a:rPr>
              <a:t>মোঃ তাজুল ইসলাম, </a:t>
            </a:r>
            <a:r>
              <a:rPr lang="bn-IN" sz="2800" dirty="0" smtClean="0">
                <a:latin typeface="Nikosh" pitchFamily="2" charset="0"/>
                <a:cs typeface="Nikosh" pitchFamily="2" charset="0"/>
              </a:rPr>
              <a:t>সহকা</a:t>
            </a:r>
            <a:r>
              <a:rPr lang="bn-BD" sz="2800" dirty="0" smtClean="0">
                <a:latin typeface="Nikosh" pitchFamily="2" charset="0"/>
                <a:cs typeface="Nikosh" pitchFamily="2" charset="0"/>
              </a:rPr>
              <a:t>রী</a:t>
            </a:r>
            <a:r>
              <a:rPr lang="bn-IN" sz="2800" dirty="0" smtClean="0">
                <a:latin typeface="Nikosh" pitchFamily="2" charset="0"/>
                <a:cs typeface="Nikosh" pitchFamily="2" charset="0"/>
              </a:rPr>
              <a:t> </a:t>
            </a:r>
            <a:r>
              <a:rPr lang="bn-IN" sz="2800" dirty="0">
                <a:latin typeface="Nikosh" pitchFamily="2" charset="0"/>
                <a:cs typeface="Nikosh" pitchFamily="2" charset="0"/>
              </a:rPr>
              <a:t>অধ্যাপক, টিটিসি, </a:t>
            </a:r>
            <a:r>
              <a:rPr lang="bn-IN" sz="2800" dirty="0" smtClean="0">
                <a:latin typeface="Nikosh" pitchFamily="2" charset="0"/>
                <a:cs typeface="Nikosh" pitchFamily="2" charset="0"/>
              </a:rPr>
              <a:t>পাবনা</a:t>
            </a:r>
            <a:endParaRPr lang="bn-BD" sz="2800" dirty="0" smtClean="0">
              <a:latin typeface="Nikosh" pitchFamily="2" charset="0"/>
              <a:cs typeface="Nikosh" pitchFamily="2" charset="0"/>
            </a:endParaRPr>
          </a:p>
          <a:p>
            <a:pPr algn="ctr"/>
            <a:r>
              <a:rPr lang="bn-IN" sz="2800" dirty="0">
                <a:latin typeface="Nikosh" pitchFamily="2" charset="0"/>
                <a:cs typeface="Nikosh" pitchFamily="2" charset="0"/>
              </a:rPr>
              <a:t>জনাব সামসুদ্দিন আহমেদ</a:t>
            </a:r>
            <a:r>
              <a:rPr lang="bn-BD" sz="2800" dirty="0">
                <a:latin typeface="Nikosh" pitchFamily="2" charset="0"/>
                <a:cs typeface="Nikosh" pitchFamily="2" charset="0"/>
              </a:rPr>
              <a:t> তালুকদার</a:t>
            </a:r>
            <a:r>
              <a:rPr lang="bn-IN" sz="2800" dirty="0">
                <a:latin typeface="Nikosh" pitchFamily="2" charset="0"/>
                <a:cs typeface="Nikosh" pitchFamily="2" charset="0"/>
              </a:rPr>
              <a:t>, প্রভাষক, টিটিসি, </a:t>
            </a:r>
            <a:r>
              <a:rPr lang="bn-IN" sz="2800" dirty="0" smtClean="0">
                <a:latin typeface="Nikosh" pitchFamily="2" charset="0"/>
                <a:cs typeface="Nikosh" pitchFamily="2" charset="0"/>
              </a:rPr>
              <a:t>কুমিল্লা</a:t>
            </a:r>
            <a:endParaRPr lang="bn-BD" sz="2800" dirty="0" smtClean="0">
              <a:latin typeface="Nikosh" pitchFamily="2" charset="0"/>
              <a:cs typeface="Nikosh" pitchFamily="2" charset="0"/>
            </a:endParaRPr>
          </a:p>
          <a:p>
            <a:pPr algn="ctr"/>
            <a:r>
              <a:rPr lang="bn-BD" sz="2800" dirty="0" smtClean="0">
                <a:latin typeface="Nikosh" pitchFamily="2" charset="0"/>
                <a:cs typeface="Nikosh" pitchFamily="2" charset="0"/>
              </a:rPr>
              <a:t>জি,এম রাকিবুল ইসলাম, প্রভাষক, টিটিসি, রংপুর।</a:t>
            </a:r>
            <a:endParaRPr lang="bn-IN" sz="2800" dirty="0" smtClean="0">
              <a:latin typeface="Nikosh" pitchFamily="2" charset="0"/>
              <a:cs typeface="Nikosh" pitchFamily="2" charset="0"/>
            </a:endParaRPr>
          </a:p>
        </p:txBody>
      </p:sp>
    </p:spTree>
    <p:extLst>
      <p:ext uri="{BB962C8B-B14F-4D97-AF65-F5344CB8AC3E}">
        <p14:creationId xmlns:p14="http://schemas.microsoft.com/office/powerpoint/2010/main" val="3354568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54770" cy="6858000"/>
          </a:xfrm>
          <a:prstGeom prst="rect">
            <a:avLst/>
          </a:prstGeom>
        </p:spPr>
      </p:pic>
      <p:sp>
        <p:nvSpPr>
          <p:cNvPr id="5" name="TextBox 4"/>
          <p:cNvSpPr txBox="1"/>
          <p:nvPr/>
        </p:nvSpPr>
        <p:spPr>
          <a:xfrm>
            <a:off x="5306811" y="3657600"/>
            <a:ext cx="3700030" cy="1677382"/>
          </a:xfrm>
          <a:prstGeom prst="rect">
            <a:avLst/>
          </a:prstGeom>
          <a:noFill/>
        </p:spPr>
        <p:txBody>
          <a:bodyPr wrap="square" rtlCol="0">
            <a:spAutoFit/>
          </a:bodyPr>
          <a:lstStyle/>
          <a:p>
            <a:r>
              <a:rPr lang="bn-BD" sz="10300" dirty="0">
                <a:solidFill>
                  <a:srgbClr val="FFFF00"/>
                </a:solidFill>
                <a:latin typeface="NikoshBAN" panose="02000000000000000000" pitchFamily="2" charset="0"/>
                <a:cs typeface="NikoshBAN" panose="02000000000000000000" pitchFamily="2" charset="0"/>
              </a:rPr>
              <a:t>স্বাগতম</a:t>
            </a:r>
            <a:endParaRPr lang="en-US" sz="103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27969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by="(-#ppt_w*2)" calcmode="lin" valueType="num">
                                      <p:cBhvr rctx="PPT">
                                        <p:cTn id="7" dur="250" autoRev="1" fill="hold">
                                          <p:stCondLst>
                                            <p:cond delay="0"/>
                                          </p:stCondLst>
                                        </p:cTn>
                                        <p:tgtEl>
                                          <p:spTgt spid="5"/>
                                        </p:tgtEl>
                                        <p:attrNameLst>
                                          <p:attrName>ppt_w</p:attrName>
                                        </p:attrNameLst>
                                      </p:cBhvr>
                                    </p:anim>
                                    <p:anim by="(#ppt_w*0.50)" calcmode="lin" valueType="num">
                                      <p:cBhvr>
                                        <p:cTn id="8" dur="250" decel="50000" autoRev="1" fill="hold">
                                          <p:stCondLst>
                                            <p:cond delay="0"/>
                                          </p:stCondLst>
                                        </p:cTn>
                                        <p:tgtEl>
                                          <p:spTgt spid="5"/>
                                        </p:tgtEl>
                                        <p:attrNameLst>
                                          <p:attrName>ppt_x</p:attrName>
                                        </p:attrNameLst>
                                      </p:cBhvr>
                                    </p:anim>
                                    <p:anim from="(-#ppt_h/2)" to="(#ppt_y)" calcmode="lin" valueType="num">
                                      <p:cBhvr>
                                        <p:cTn id="9" dur="500" fill="hold">
                                          <p:stCondLst>
                                            <p:cond delay="0"/>
                                          </p:stCondLst>
                                        </p:cTn>
                                        <p:tgtEl>
                                          <p:spTgt spid="5"/>
                                        </p:tgtEl>
                                        <p:attrNameLst>
                                          <p:attrName>ppt_y</p:attrName>
                                        </p:attrNameLst>
                                      </p:cBhvr>
                                    </p:anim>
                                    <p:animRot by="21600000">
                                      <p:cBhvr>
                                        <p:cTn id="10" dur="50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9901"/>
            <a:ext cx="9144000" cy="6808099"/>
          </a:xfrm>
          <a:prstGeom prst="rect">
            <a:avLst/>
          </a:prstGeom>
        </p:spPr>
      </p:pic>
      <p:grpSp>
        <p:nvGrpSpPr>
          <p:cNvPr id="2" name="Group 1"/>
          <p:cNvGrpSpPr/>
          <p:nvPr/>
        </p:nvGrpSpPr>
        <p:grpSpPr>
          <a:xfrm>
            <a:off x="345743" y="49900"/>
            <a:ext cx="8452515" cy="5137562"/>
            <a:chOff x="630829" y="97567"/>
            <a:chExt cx="11270020" cy="4740042"/>
          </a:xfrm>
        </p:grpSpPr>
        <p:grpSp>
          <p:nvGrpSpPr>
            <p:cNvPr id="12" name="Group 11"/>
            <p:cNvGrpSpPr/>
            <p:nvPr/>
          </p:nvGrpSpPr>
          <p:grpSpPr>
            <a:xfrm>
              <a:off x="630829" y="2909585"/>
              <a:ext cx="5660787" cy="1928024"/>
              <a:chOff x="630829" y="2909585"/>
              <a:chExt cx="5660787" cy="1928024"/>
            </a:xfrm>
          </p:grpSpPr>
          <p:sp>
            <p:nvSpPr>
              <p:cNvPr id="4" name="TextBox 3"/>
              <p:cNvSpPr txBox="1"/>
              <p:nvPr/>
            </p:nvSpPr>
            <p:spPr>
              <a:xfrm>
                <a:off x="1921338" y="2909585"/>
                <a:ext cx="2654971" cy="582709"/>
              </a:xfrm>
              <a:prstGeom prst="rect">
                <a:avLst/>
              </a:prstGeom>
              <a:noFill/>
            </p:spPr>
            <p:txBody>
              <a:bodyPr wrap="square" rtlCol="0">
                <a:spAutoFit/>
              </a:bodyPr>
              <a:lstStyle/>
              <a:p>
                <a:r>
                  <a:rPr lang="bn-BD" sz="2700" dirty="0">
                    <a:solidFill>
                      <a:srgbClr val="7030A0"/>
                    </a:solidFill>
                    <a:latin typeface="NikoshBAN" panose="02000000000000000000" pitchFamily="2" charset="0"/>
                    <a:cs typeface="NikoshBAN" panose="02000000000000000000" pitchFamily="2" charset="0"/>
                  </a:rPr>
                  <a:t>আনিসুর রহমান </a:t>
                </a:r>
                <a:endParaRPr lang="en-US" sz="2700" dirty="0">
                  <a:solidFill>
                    <a:srgbClr val="7030A0"/>
                  </a:solidFill>
                  <a:latin typeface="NikoshBAN" panose="02000000000000000000" pitchFamily="2" charset="0"/>
                  <a:cs typeface="NikoshBAN" panose="02000000000000000000" pitchFamily="2" charset="0"/>
                </a:endParaRPr>
              </a:p>
            </p:txBody>
          </p:sp>
          <p:sp>
            <p:nvSpPr>
              <p:cNvPr id="5" name="TextBox 4"/>
              <p:cNvSpPr txBox="1"/>
              <p:nvPr/>
            </p:nvSpPr>
            <p:spPr>
              <a:xfrm>
                <a:off x="1186873" y="3357520"/>
                <a:ext cx="4743078" cy="582709"/>
              </a:xfrm>
              <a:prstGeom prst="rect">
                <a:avLst/>
              </a:prstGeom>
              <a:noFill/>
            </p:spPr>
            <p:txBody>
              <a:bodyPr wrap="square" rtlCol="0">
                <a:spAutoFit/>
              </a:bodyPr>
              <a:lstStyle/>
              <a:p>
                <a:r>
                  <a:rPr lang="bn-BD" sz="2700" dirty="0">
                    <a:solidFill>
                      <a:srgbClr val="7030A0"/>
                    </a:solidFill>
                    <a:latin typeface="NikoshBAN" panose="02000000000000000000" pitchFamily="2" charset="0"/>
                    <a:cs typeface="NikoshBAN" panose="02000000000000000000" pitchFamily="2" charset="0"/>
                  </a:rPr>
                  <a:t>প্রভাষক, পদার্থবিজ্ঞান বিভাগ</a:t>
                </a:r>
                <a:endParaRPr lang="en-US" sz="2700" dirty="0">
                  <a:solidFill>
                    <a:srgbClr val="7030A0"/>
                  </a:solidFill>
                  <a:latin typeface="NikoshBAN" panose="02000000000000000000" pitchFamily="2" charset="0"/>
                  <a:cs typeface="NikoshBAN" panose="02000000000000000000" pitchFamily="2" charset="0"/>
                </a:endParaRPr>
              </a:p>
            </p:txBody>
          </p:sp>
          <p:sp>
            <p:nvSpPr>
              <p:cNvPr id="6" name="TextBox 5"/>
              <p:cNvSpPr txBox="1"/>
              <p:nvPr/>
            </p:nvSpPr>
            <p:spPr>
              <a:xfrm>
                <a:off x="630829" y="4165245"/>
                <a:ext cx="5587606" cy="672364"/>
              </a:xfrm>
              <a:prstGeom prst="rect">
                <a:avLst/>
              </a:prstGeom>
              <a:noFill/>
            </p:spPr>
            <p:txBody>
              <a:bodyPr wrap="square" rtlCol="0">
                <a:spAutoFit/>
              </a:bodyPr>
              <a:lstStyle/>
              <a:p>
                <a:r>
                  <a:rPr lang="en-US" sz="2700" dirty="0">
                    <a:solidFill>
                      <a:srgbClr val="7030A0"/>
                    </a:solidFill>
                    <a:latin typeface="NikoshBAN" panose="02000000000000000000" pitchFamily="2" charset="0"/>
                    <a:cs typeface="NikoshBAN" panose="02000000000000000000" pitchFamily="2" charset="0"/>
                  </a:rPr>
                  <a:t>  </a:t>
                </a:r>
                <a:r>
                  <a:rPr lang="bn-BD" sz="2700" dirty="0" smtClean="0">
                    <a:solidFill>
                      <a:srgbClr val="7030A0"/>
                    </a:solidFill>
                    <a:latin typeface="NikoshBAN" panose="02000000000000000000" pitchFamily="2" charset="0"/>
                    <a:cs typeface="NikoshBAN" panose="02000000000000000000" pitchFamily="2" charset="0"/>
                  </a:rPr>
                  <a:t>  মোবাইল ফোন</a:t>
                </a:r>
                <a:r>
                  <a:rPr lang="en-US" sz="2700" smtClean="0">
                    <a:solidFill>
                      <a:srgbClr val="7030A0"/>
                    </a:solidFill>
                    <a:latin typeface="NikoshBAN" panose="02000000000000000000" pitchFamily="2" charset="0"/>
                    <a:cs typeface="NikoshBAN" panose="02000000000000000000" pitchFamily="2" charset="0"/>
                  </a:rPr>
                  <a:t>:</a:t>
                </a:r>
                <a:r>
                  <a:rPr lang="bn-BD" sz="2700" smtClean="0">
                    <a:solidFill>
                      <a:srgbClr val="7030A0"/>
                    </a:solidFill>
                    <a:latin typeface="NikoshBAN" panose="02000000000000000000" pitchFamily="2" charset="0"/>
                    <a:cs typeface="NikoshBAN" panose="02000000000000000000" pitchFamily="2" charset="0"/>
                  </a:rPr>
                  <a:t> </a:t>
                </a:r>
                <a:r>
                  <a:rPr lang="bn-BD" sz="2700" dirty="0" smtClean="0">
                    <a:solidFill>
                      <a:srgbClr val="7030A0"/>
                    </a:solidFill>
                    <a:latin typeface="NikoshBAN" panose="02000000000000000000" pitchFamily="2" charset="0"/>
                    <a:cs typeface="NikoshBAN" panose="02000000000000000000" pitchFamily="2" charset="0"/>
                  </a:rPr>
                  <a:t>০১৭১৪-১৭৯৯৭৯</a:t>
                </a:r>
                <a:endParaRPr lang="bn-BD" sz="2700" dirty="0">
                  <a:solidFill>
                    <a:srgbClr val="7030A0"/>
                  </a:solidFill>
                  <a:latin typeface="NikoshBAN" panose="02000000000000000000" pitchFamily="2" charset="0"/>
                  <a:cs typeface="NikoshBAN" panose="02000000000000000000" pitchFamily="2" charset="0"/>
                </a:endParaRPr>
              </a:p>
              <a:p>
                <a:r>
                  <a:rPr lang="en-US" sz="2025" dirty="0">
                    <a:solidFill>
                      <a:srgbClr val="7030A0"/>
                    </a:solidFill>
                    <a:latin typeface="NikoshBAN" panose="02000000000000000000" pitchFamily="2" charset="0"/>
                    <a:cs typeface="NikoshBAN" panose="02000000000000000000" pitchFamily="2" charset="0"/>
                  </a:rPr>
                  <a:t>anisur_rahman1000@yahoo.com</a:t>
                </a:r>
              </a:p>
            </p:txBody>
          </p:sp>
          <p:sp>
            <p:nvSpPr>
              <p:cNvPr id="7" name="TextBox 6"/>
              <p:cNvSpPr txBox="1"/>
              <p:nvPr/>
            </p:nvSpPr>
            <p:spPr>
              <a:xfrm>
                <a:off x="825206" y="3790380"/>
                <a:ext cx="5466410" cy="416676"/>
              </a:xfrm>
              <a:prstGeom prst="rect">
                <a:avLst/>
              </a:prstGeom>
              <a:noFill/>
            </p:spPr>
            <p:txBody>
              <a:bodyPr wrap="square" rtlCol="0">
                <a:spAutoFit/>
              </a:bodyPr>
              <a:lstStyle/>
              <a:p>
                <a:r>
                  <a:rPr lang="bn-BD" sz="2700" dirty="0">
                    <a:solidFill>
                      <a:srgbClr val="7030A0"/>
                    </a:solidFill>
                    <a:latin typeface="NikoshBAN" panose="02000000000000000000" pitchFamily="2" charset="0"/>
                    <a:cs typeface="NikoshBAN" panose="02000000000000000000" pitchFamily="2" charset="0"/>
                  </a:rPr>
                  <a:t>ভেড়ামারা কলেজ, ভেড়ামারা, </a:t>
                </a:r>
                <a:r>
                  <a:rPr lang="bn-BD" sz="2700" dirty="0" smtClean="0">
                    <a:solidFill>
                      <a:srgbClr val="7030A0"/>
                    </a:solidFill>
                    <a:latin typeface="NikoshBAN" panose="02000000000000000000" pitchFamily="2" charset="0"/>
                    <a:cs typeface="NikoshBAN" panose="02000000000000000000" pitchFamily="2" charset="0"/>
                  </a:rPr>
                  <a:t>কুষ্টিয়া</a:t>
                </a:r>
                <a:endParaRPr lang="en-US" sz="2700" dirty="0">
                  <a:solidFill>
                    <a:srgbClr val="7030A0"/>
                  </a:solidFill>
                  <a:latin typeface="NikoshBAN" panose="02000000000000000000" pitchFamily="2" charset="0"/>
                  <a:cs typeface="NikoshBAN" panose="02000000000000000000" pitchFamily="2" charset="0"/>
                </a:endParaRPr>
              </a:p>
            </p:txBody>
          </p:sp>
        </p:grpSp>
        <p:sp>
          <p:nvSpPr>
            <p:cNvPr id="8" name="TextBox 7"/>
            <p:cNvSpPr txBox="1"/>
            <p:nvPr/>
          </p:nvSpPr>
          <p:spPr>
            <a:xfrm>
              <a:off x="5383290" y="97567"/>
              <a:ext cx="1478017" cy="582709"/>
            </a:xfrm>
            <a:prstGeom prst="rect">
              <a:avLst/>
            </a:prstGeom>
            <a:noFill/>
          </p:spPr>
          <p:txBody>
            <a:bodyPr wrap="square" rtlCol="0">
              <a:spAutoFit/>
            </a:bodyPr>
            <a:lstStyle/>
            <a:p>
              <a:r>
                <a:rPr lang="bn-BD" sz="2700" dirty="0">
                  <a:solidFill>
                    <a:srgbClr val="0070C0"/>
                  </a:solidFill>
                  <a:latin typeface="NikoshBAN" panose="02000000000000000000" pitchFamily="2" charset="0"/>
                  <a:cs typeface="NikoshBAN" panose="02000000000000000000" pitchFamily="2" charset="0"/>
                </a:rPr>
                <a:t>পরিচিতি</a:t>
              </a:r>
              <a:endParaRPr lang="en-US" sz="2700" dirty="0">
                <a:solidFill>
                  <a:srgbClr val="0070C0"/>
                </a:solidFill>
                <a:latin typeface="NikoshBAN" panose="02000000000000000000" pitchFamily="2" charset="0"/>
                <a:cs typeface="NikoshBAN" panose="02000000000000000000" pitchFamily="2" charset="0"/>
              </a:endParaRPr>
            </a:p>
          </p:txBody>
        </p:sp>
        <p:grpSp>
          <p:nvGrpSpPr>
            <p:cNvPr id="13" name="Group 12"/>
            <p:cNvGrpSpPr/>
            <p:nvPr/>
          </p:nvGrpSpPr>
          <p:grpSpPr>
            <a:xfrm>
              <a:off x="8202624" y="2662023"/>
              <a:ext cx="3698225" cy="1760956"/>
              <a:chOff x="8202624" y="2662023"/>
              <a:chExt cx="3698225" cy="1760956"/>
            </a:xfrm>
          </p:grpSpPr>
          <p:sp>
            <p:nvSpPr>
              <p:cNvPr id="9" name="TextBox 8"/>
              <p:cNvSpPr txBox="1"/>
              <p:nvPr/>
            </p:nvSpPr>
            <p:spPr>
              <a:xfrm>
                <a:off x="8303225" y="2662023"/>
                <a:ext cx="2689568" cy="416676"/>
              </a:xfrm>
              <a:prstGeom prst="rect">
                <a:avLst/>
              </a:prstGeom>
              <a:noFill/>
            </p:spPr>
            <p:txBody>
              <a:bodyPr wrap="square" rtlCol="0">
                <a:spAutoFit/>
              </a:bodyPr>
              <a:lstStyle/>
              <a:p>
                <a:r>
                  <a:rPr lang="bn-BD" sz="2700" dirty="0" smtClean="0">
                    <a:solidFill>
                      <a:srgbClr val="0070C0"/>
                    </a:solidFill>
                    <a:latin typeface="NikoshBAN" panose="02000000000000000000" pitchFamily="2" charset="0"/>
                    <a:cs typeface="NikoshBAN" panose="02000000000000000000" pitchFamily="2" charset="0"/>
                  </a:rPr>
                  <a:t>শ্রেণি</a:t>
                </a:r>
                <a:r>
                  <a:rPr lang="en-US" sz="2700" dirty="0" smtClean="0">
                    <a:solidFill>
                      <a:srgbClr val="0070C0"/>
                    </a:solidFill>
                    <a:latin typeface="NikoshBAN" panose="02000000000000000000" pitchFamily="2" charset="0"/>
                    <a:cs typeface="NikoshBAN" panose="02000000000000000000" pitchFamily="2" charset="0"/>
                  </a:rPr>
                  <a:t>:</a:t>
                </a:r>
                <a:r>
                  <a:rPr lang="bn-BD" sz="2700" dirty="0" smtClean="0">
                    <a:solidFill>
                      <a:srgbClr val="0070C0"/>
                    </a:solidFill>
                    <a:latin typeface="NikoshBAN" panose="02000000000000000000" pitchFamily="2" charset="0"/>
                    <a:cs typeface="NikoshBAN" panose="02000000000000000000" pitchFamily="2" charset="0"/>
                  </a:rPr>
                  <a:t> নবম-দশম</a:t>
                </a:r>
                <a:endParaRPr lang="en-US" sz="2700" dirty="0">
                  <a:solidFill>
                    <a:srgbClr val="0070C0"/>
                  </a:solidFill>
                  <a:latin typeface="NikoshBAN" panose="02000000000000000000" pitchFamily="2" charset="0"/>
                  <a:cs typeface="NikoshBAN" panose="02000000000000000000" pitchFamily="2" charset="0"/>
                </a:endParaRPr>
              </a:p>
            </p:txBody>
          </p:sp>
          <p:sp>
            <p:nvSpPr>
              <p:cNvPr id="10" name="TextBox 9"/>
              <p:cNvSpPr txBox="1"/>
              <p:nvPr/>
            </p:nvSpPr>
            <p:spPr>
              <a:xfrm>
                <a:off x="8202624" y="3140155"/>
                <a:ext cx="3698225" cy="416676"/>
              </a:xfrm>
              <a:prstGeom prst="rect">
                <a:avLst/>
              </a:prstGeom>
              <a:noFill/>
            </p:spPr>
            <p:txBody>
              <a:bodyPr wrap="square" rtlCol="0">
                <a:spAutoFit/>
              </a:bodyPr>
              <a:lstStyle/>
              <a:p>
                <a:r>
                  <a:rPr lang="bn-BD" sz="2700" dirty="0" smtClean="0">
                    <a:solidFill>
                      <a:srgbClr val="0070C0"/>
                    </a:solidFill>
                    <a:latin typeface="NikoshBAN" panose="02000000000000000000" pitchFamily="2" charset="0"/>
                    <a:cs typeface="NikoshBAN" panose="02000000000000000000" pitchFamily="2" charset="0"/>
                  </a:rPr>
                  <a:t>বিষয়</a:t>
                </a:r>
                <a:r>
                  <a:rPr lang="en-US" sz="2700" dirty="0" smtClean="0">
                    <a:solidFill>
                      <a:srgbClr val="0070C0"/>
                    </a:solidFill>
                    <a:latin typeface="NikoshBAN" panose="02000000000000000000" pitchFamily="2" charset="0"/>
                    <a:cs typeface="NikoshBAN" panose="02000000000000000000" pitchFamily="2" charset="0"/>
                  </a:rPr>
                  <a:t>:</a:t>
                </a:r>
                <a:r>
                  <a:rPr lang="bn-BD" sz="2700" dirty="0" smtClean="0">
                    <a:solidFill>
                      <a:srgbClr val="0070C0"/>
                    </a:solidFill>
                    <a:latin typeface="NikoshBAN" panose="02000000000000000000" pitchFamily="2" charset="0"/>
                    <a:cs typeface="NikoshBAN" panose="02000000000000000000" pitchFamily="2" charset="0"/>
                  </a:rPr>
                  <a:t> পদার্থবিজ্ঞান</a:t>
                </a:r>
                <a:endParaRPr lang="en-US" sz="2700" dirty="0">
                  <a:solidFill>
                    <a:srgbClr val="0070C0"/>
                  </a:solidFill>
                  <a:latin typeface="NikoshBAN" panose="02000000000000000000" pitchFamily="2" charset="0"/>
                  <a:cs typeface="NikoshBAN" panose="02000000000000000000" pitchFamily="2" charset="0"/>
                </a:endParaRPr>
              </a:p>
            </p:txBody>
          </p:sp>
          <p:sp>
            <p:nvSpPr>
              <p:cNvPr id="11" name="TextBox 10"/>
              <p:cNvSpPr txBox="1"/>
              <p:nvPr/>
            </p:nvSpPr>
            <p:spPr>
              <a:xfrm>
                <a:off x="8303225" y="3615932"/>
                <a:ext cx="2758701" cy="416676"/>
              </a:xfrm>
              <a:prstGeom prst="rect">
                <a:avLst/>
              </a:prstGeom>
              <a:noFill/>
            </p:spPr>
            <p:txBody>
              <a:bodyPr wrap="square" rtlCol="0">
                <a:spAutoFit/>
              </a:bodyPr>
              <a:lstStyle/>
              <a:p>
                <a:r>
                  <a:rPr lang="bn-BD" sz="2700" dirty="0" smtClean="0">
                    <a:solidFill>
                      <a:srgbClr val="0070C0"/>
                    </a:solidFill>
                    <a:latin typeface="NikoshBAN" panose="02000000000000000000" pitchFamily="2" charset="0"/>
                    <a:cs typeface="NikoshBAN" panose="02000000000000000000" pitchFamily="2" charset="0"/>
                  </a:rPr>
                  <a:t>অধ্যায়</a:t>
                </a:r>
                <a:r>
                  <a:rPr lang="en-US" sz="2700" dirty="0" smtClean="0">
                    <a:solidFill>
                      <a:srgbClr val="0070C0"/>
                    </a:solidFill>
                    <a:latin typeface="NikoshBAN" panose="02000000000000000000" pitchFamily="2" charset="0"/>
                    <a:cs typeface="NikoshBAN" panose="02000000000000000000" pitchFamily="2" charset="0"/>
                  </a:rPr>
                  <a:t>:</a:t>
                </a:r>
                <a:r>
                  <a:rPr lang="bn-BD" sz="2700" dirty="0" smtClean="0">
                    <a:solidFill>
                      <a:srgbClr val="0070C0"/>
                    </a:solidFill>
                    <a:latin typeface="NikoshBAN" panose="02000000000000000000" pitchFamily="2" charset="0"/>
                    <a:cs typeface="NikoshBAN" panose="02000000000000000000" pitchFamily="2" charset="0"/>
                  </a:rPr>
                  <a:t> দ্বিতীয় </a:t>
                </a:r>
                <a:endParaRPr lang="en-US" sz="2700" dirty="0">
                  <a:solidFill>
                    <a:srgbClr val="0070C0"/>
                  </a:solidFill>
                  <a:latin typeface="NikoshBAN" panose="02000000000000000000" pitchFamily="2" charset="0"/>
                  <a:cs typeface="NikoshBAN" panose="02000000000000000000" pitchFamily="2" charset="0"/>
                </a:endParaRPr>
              </a:p>
            </p:txBody>
          </p:sp>
          <p:sp>
            <p:nvSpPr>
              <p:cNvPr id="22" name="TextBox 21"/>
              <p:cNvSpPr txBox="1"/>
              <p:nvPr/>
            </p:nvSpPr>
            <p:spPr>
              <a:xfrm>
                <a:off x="8413967" y="4006303"/>
                <a:ext cx="2758701" cy="416676"/>
              </a:xfrm>
              <a:prstGeom prst="rect">
                <a:avLst/>
              </a:prstGeom>
              <a:noFill/>
            </p:spPr>
            <p:txBody>
              <a:bodyPr wrap="square" rtlCol="0">
                <a:spAutoFit/>
              </a:bodyPr>
              <a:lstStyle/>
              <a:p>
                <a:r>
                  <a:rPr lang="bn-BD" sz="2700" dirty="0" smtClean="0">
                    <a:solidFill>
                      <a:srgbClr val="0070C0"/>
                    </a:solidFill>
                    <a:latin typeface="NikoshBAN" panose="02000000000000000000" pitchFamily="2" charset="0"/>
                    <a:cs typeface="NikoshBAN" panose="02000000000000000000" pitchFamily="2" charset="0"/>
                  </a:rPr>
                  <a:t>পৃষ্ঠা</a:t>
                </a:r>
                <a:r>
                  <a:rPr lang="en-US" sz="2700" dirty="0" smtClean="0">
                    <a:solidFill>
                      <a:srgbClr val="0070C0"/>
                    </a:solidFill>
                    <a:latin typeface="NikoshBAN" panose="02000000000000000000" pitchFamily="2" charset="0"/>
                    <a:cs typeface="NikoshBAN" panose="02000000000000000000" pitchFamily="2" charset="0"/>
                  </a:rPr>
                  <a:t>:</a:t>
                </a:r>
                <a:r>
                  <a:rPr lang="bn-BD" sz="2700" dirty="0" smtClean="0">
                    <a:solidFill>
                      <a:srgbClr val="0070C0"/>
                    </a:solidFill>
                    <a:latin typeface="NikoshBAN" panose="02000000000000000000" pitchFamily="2" charset="0"/>
                    <a:cs typeface="NikoshBAN" panose="02000000000000000000" pitchFamily="2" charset="0"/>
                  </a:rPr>
                  <a:t> ৩৯</a:t>
                </a:r>
                <a:endParaRPr lang="en-US" sz="2700" dirty="0">
                  <a:solidFill>
                    <a:srgbClr val="0070C0"/>
                  </a:solidFill>
                  <a:latin typeface="NikoshBAN" panose="02000000000000000000" pitchFamily="2" charset="0"/>
                  <a:cs typeface="NikoshBAN" panose="02000000000000000000" pitchFamily="2" charset="0"/>
                </a:endParaRPr>
              </a:p>
            </p:txBody>
          </p:sp>
        </p:grpSp>
      </p:gr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110" y="465693"/>
            <a:ext cx="2418609" cy="2701763"/>
          </a:xfrm>
          <a:prstGeom prst="rect">
            <a:avLst/>
          </a:prstGeom>
        </p:spPr>
      </p:pic>
    </p:spTree>
    <p:extLst>
      <p:ext uri="{BB962C8B-B14F-4D97-AF65-F5344CB8AC3E}">
        <p14:creationId xmlns:p14="http://schemas.microsoft.com/office/powerpoint/2010/main" val="1683315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8864" y="199072"/>
            <a:ext cx="3228976" cy="5084433"/>
          </a:xfrm>
          <a:prstGeom prst="rect">
            <a:avLst/>
          </a:prstGeom>
        </p:spPr>
      </p:pic>
      <p:sp>
        <p:nvSpPr>
          <p:cNvPr id="5" name="Rectangle 4"/>
          <p:cNvSpPr/>
          <p:nvPr/>
        </p:nvSpPr>
        <p:spPr>
          <a:xfrm>
            <a:off x="3169920" y="5521094"/>
            <a:ext cx="1905000" cy="646331"/>
          </a:xfrm>
          <a:prstGeom prst="rect">
            <a:avLst/>
          </a:prstGeom>
        </p:spPr>
        <p:txBody>
          <a:bodyPr wrap="square">
            <a:spAutoFit/>
          </a:bodyPr>
          <a:lstStyle/>
          <a:p>
            <a:r>
              <a:rPr lang="bn-BD" sz="3600" dirty="0" smtClean="0">
                <a:latin typeface="NikoshBAN" panose="02000000000000000000" pitchFamily="2" charset="0"/>
                <a:cs typeface="NikoshBAN" panose="02000000000000000000" pitchFamily="2" charset="0"/>
              </a:rPr>
              <a:t>কী দেখছ?</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78891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447800" y="945675"/>
            <a:ext cx="4937760" cy="405057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solidFill>
                  <a:schemeClr val="tx1"/>
                </a:solidFill>
                <a:latin typeface="NikoshBAN" panose="02000000000000000000" pitchFamily="2" charset="0"/>
                <a:cs typeface="NikoshBAN" panose="02000000000000000000" pitchFamily="2" charset="0"/>
              </a:rPr>
              <a:t>পড়ন্ত বস্তুর গতি</a:t>
            </a:r>
            <a:endParaRPr lang="en-US" sz="4800" dirty="0">
              <a:solidFill>
                <a:schemeClr val="tx1"/>
              </a:solidFill>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r="18198"/>
          <a:stretch/>
        </p:blipFill>
        <p:spPr>
          <a:xfrm>
            <a:off x="7208520" y="945675"/>
            <a:ext cx="1935480" cy="4614582"/>
          </a:xfrm>
          <a:prstGeom prst="rect">
            <a:avLst/>
          </a:prstGeom>
        </p:spPr>
      </p:pic>
    </p:spTree>
    <p:extLst>
      <p:ext uri="{BB962C8B-B14F-4D97-AF65-F5344CB8AC3E}">
        <p14:creationId xmlns:p14="http://schemas.microsoft.com/office/powerpoint/2010/main" val="11239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535335" y="2392863"/>
            <a:ext cx="7523362" cy="2210061"/>
            <a:chOff x="912247" y="2274911"/>
            <a:chExt cx="9680721" cy="1416135"/>
          </a:xfrm>
        </p:grpSpPr>
        <p:sp>
          <p:nvSpPr>
            <p:cNvPr id="3" name="TextBox 2"/>
            <p:cNvSpPr txBox="1"/>
            <p:nvPr/>
          </p:nvSpPr>
          <p:spPr>
            <a:xfrm>
              <a:off x="912247" y="2274911"/>
              <a:ext cx="9202177" cy="690246"/>
            </a:xfrm>
            <a:prstGeom prst="rect">
              <a:avLst/>
            </a:prstGeom>
            <a:noFill/>
          </p:spPr>
          <p:txBody>
            <a:bodyPr wrap="square" rtlCol="0">
              <a:spAutoFit/>
            </a:bodyPr>
            <a:lstStyle/>
            <a:p>
              <a:r>
                <a:rPr lang="bn-BD" sz="3200" dirty="0" smtClean="0">
                  <a:solidFill>
                    <a:srgbClr val="7030A0"/>
                  </a:solidFill>
                  <a:latin typeface="NikoshBAN" panose="02000000000000000000" pitchFamily="2" charset="0"/>
                  <a:cs typeface="NikoshBAN" panose="02000000000000000000" pitchFamily="2" charset="0"/>
                </a:rPr>
                <a:t>এই </a:t>
              </a:r>
              <a:r>
                <a:rPr lang="bn-BD" sz="3200" dirty="0">
                  <a:solidFill>
                    <a:srgbClr val="7030A0"/>
                  </a:solidFill>
                  <a:latin typeface="NikoshBAN" panose="02000000000000000000" pitchFamily="2" charset="0"/>
                  <a:cs typeface="NikoshBAN" panose="02000000000000000000" pitchFamily="2" charset="0"/>
                </a:rPr>
                <a:t>পাঠ শেষে </a:t>
              </a:r>
              <a:r>
                <a:rPr lang="bn-BD" sz="3200" dirty="0" smtClean="0">
                  <a:solidFill>
                    <a:srgbClr val="7030A0"/>
                  </a:solidFill>
                  <a:latin typeface="NikoshBAN" panose="02000000000000000000" pitchFamily="2" charset="0"/>
                  <a:cs typeface="NikoshBAN" panose="02000000000000000000" pitchFamily="2" charset="0"/>
                </a:rPr>
                <a:t>শিক্ষার্থীরা</a:t>
              </a:r>
              <a:r>
                <a:rPr lang="en-US" sz="3200" dirty="0" smtClean="0">
                  <a:solidFill>
                    <a:srgbClr val="7030A0"/>
                  </a:solidFill>
                  <a:latin typeface="NikoshBAN" panose="02000000000000000000" pitchFamily="2" charset="0"/>
                  <a:cs typeface="NikoshBAN" panose="02000000000000000000" pitchFamily="2" charset="0"/>
                </a:rPr>
                <a:t>…</a:t>
              </a:r>
              <a:endParaRPr lang="en-US" sz="3200" dirty="0">
                <a:solidFill>
                  <a:srgbClr val="7030A0"/>
                </a:solidFill>
                <a:latin typeface="NikoshBAN" panose="02000000000000000000" pitchFamily="2" charset="0"/>
                <a:cs typeface="NikoshBAN" panose="02000000000000000000" pitchFamily="2" charset="0"/>
              </a:endParaRPr>
            </a:p>
            <a:p>
              <a:r>
                <a:rPr lang="bn-BD" sz="3200" b="1" dirty="0" smtClean="0">
                  <a:solidFill>
                    <a:srgbClr val="002060"/>
                  </a:solidFill>
                  <a:latin typeface="NikoshBAN" panose="02000000000000000000" pitchFamily="2" charset="0"/>
                  <a:cs typeface="NikoshBAN" panose="02000000000000000000" pitchFamily="2" charset="0"/>
                </a:rPr>
                <a:t>১</a:t>
              </a:r>
              <a:r>
                <a:rPr lang="bn-BD" sz="3200" b="1" dirty="0">
                  <a:solidFill>
                    <a:srgbClr val="002060"/>
                  </a:solidFill>
                  <a:latin typeface="NikoshBAN" panose="02000000000000000000" pitchFamily="2" charset="0"/>
                  <a:cs typeface="NikoshBAN" panose="02000000000000000000" pitchFamily="2" charset="0"/>
                </a:rPr>
                <a:t>। </a:t>
              </a:r>
              <a:r>
                <a:rPr lang="bn-BD" sz="3200" b="1" dirty="0" smtClean="0">
                  <a:solidFill>
                    <a:srgbClr val="002060"/>
                  </a:solidFill>
                  <a:latin typeface="NikoshBAN" panose="02000000000000000000" pitchFamily="2" charset="0"/>
                  <a:cs typeface="NikoshBAN" panose="02000000000000000000" pitchFamily="2" charset="0"/>
                </a:rPr>
                <a:t>মুক্তভাবে পড়ন্ত বস্তুর গতি ব্যাখ্যা করতে পারবে</a:t>
              </a:r>
              <a:r>
                <a:rPr lang="en-US" sz="3200" b="1" dirty="0">
                  <a:solidFill>
                    <a:srgbClr val="002060"/>
                  </a:solidFill>
                  <a:latin typeface="NikoshBAN" panose="02000000000000000000" pitchFamily="2" charset="0"/>
                  <a:cs typeface="NikoshBAN" panose="02000000000000000000" pitchFamily="2" charset="0"/>
                </a:rPr>
                <a:t>;</a:t>
              </a:r>
            </a:p>
          </p:txBody>
        </p:sp>
        <p:sp>
          <p:nvSpPr>
            <p:cNvPr id="4" name="TextBox 3"/>
            <p:cNvSpPr txBox="1"/>
            <p:nvPr/>
          </p:nvSpPr>
          <p:spPr>
            <a:xfrm>
              <a:off x="912248" y="3316341"/>
              <a:ext cx="9680720" cy="374705"/>
            </a:xfrm>
            <a:prstGeom prst="rect">
              <a:avLst/>
            </a:prstGeom>
            <a:noFill/>
          </p:spPr>
          <p:txBody>
            <a:bodyPr wrap="square" rtlCol="0">
              <a:spAutoFit/>
            </a:bodyPr>
            <a:lstStyle/>
            <a:p>
              <a:r>
                <a:rPr lang="bn-BD" sz="3200" b="1" dirty="0">
                  <a:solidFill>
                    <a:srgbClr val="002060"/>
                  </a:solidFill>
                  <a:latin typeface="NikoshBAN" panose="02000000000000000000" pitchFamily="2" charset="0"/>
                  <a:cs typeface="NikoshBAN" panose="02000000000000000000" pitchFamily="2" charset="0"/>
                </a:rPr>
                <a:t>৩</a:t>
              </a:r>
              <a:r>
                <a:rPr lang="bn-BD" sz="3200" b="1" dirty="0" smtClean="0">
                  <a:solidFill>
                    <a:srgbClr val="002060"/>
                  </a:solidFill>
                  <a:latin typeface="NikoshBAN" panose="02000000000000000000" pitchFamily="2" charset="0"/>
                  <a:cs typeface="NikoshBAN" panose="02000000000000000000" pitchFamily="2" charset="0"/>
                </a:rPr>
                <a:t>। </a:t>
              </a:r>
              <a:r>
                <a:rPr lang="bn-BD" sz="3200" b="1" dirty="0">
                  <a:solidFill>
                    <a:srgbClr val="002060"/>
                  </a:solidFill>
                  <a:latin typeface="NikoshBAN" panose="02000000000000000000" pitchFamily="2" charset="0"/>
                  <a:cs typeface="NikoshBAN" panose="02000000000000000000" pitchFamily="2" charset="0"/>
                </a:rPr>
                <a:t>মুক্তভাবে পড়ন্ত </a:t>
              </a:r>
              <a:r>
                <a:rPr lang="bn-BD" sz="3200" b="1" dirty="0" smtClean="0">
                  <a:solidFill>
                    <a:srgbClr val="002060"/>
                  </a:solidFill>
                  <a:latin typeface="NikoshBAN" panose="02000000000000000000" pitchFamily="2" charset="0"/>
                  <a:cs typeface="NikoshBAN" panose="02000000000000000000" pitchFamily="2" charset="0"/>
                </a:rPr>
                <a:t>বস্তুর সূত্রাবলী ব্যাখ্যা </a:t>
              </a:r>
              <a:r>
                <a:rPr lang="bn-BD" sz="3200" b="1" dirty="0">
                  <a:solidFill>
                    <a:srgbClr val="002060"/>
                  </a:solidFill>
                  <a:latin typeface="NikoshBAN" panose="02000000000000000000" pitchFamily="2" charset="0"/>
                  <a:cs typeface="NikoshBAN" panose="02000000000000000000" pitchFamily="2" charset="0"/>
                </a:rPr>
                <a:t>করতে পারবে।</a:t>
              </a:r>
              <a:endParaRPr lang="en-US" sz="3200" b="1" dirty="0">
                <a:solidFill>
                  <a:srgbClr val="002060"/>
                </a:solidFill>
                <a:latin typeface="NikoshBAN" panose="02000000000000000000" pitchFamily="2" charset="0"/>
                <a:cs typeface="NikoshBAN" panose="02000000000000000000" pitchFamily="2" charset="0"/>
              </a:endParaRPr>
            </a:p>
          </p:txBody>
        </p:sp>
        <p:sp>
          <p:nvSpPr>
            <p:cNvPr id="6" name="TextBox 5"/>
            <p:cNvSpPr txBox="1"/>
            <p:nvPr/>
          </p:nvSpPr>
          <p:spPr>
            <a:xfrm>
              <a:off x="912248" y="2965157"/>
              <a:ext cx="9680720" cy="374705"/>
            </a:xfrm>
            <a:prstGeom prst="rect">
              <a:avLst/>
            </a:prstGeom>
            <a:noFill/>
          </p:spPr>
          <p:txBody>
            <a:bodyPr wrap="square" rtlCol="0">
              <a:spAutoFit/>
            </a:bodyPr>
            <a:lstStyle/>
            <a:p>
              <a:r>
                <a:rPr lang="bn-BD" sz="3200" b="1" dirty="0">
                  <a:solidFill>
                    <a:srgbClr val="002060"/>
                  </a:solidFill>
                  <a:latin typeface="NikoshBAN" panose="02000000000000000000" pitchFamily="2" charset="0"/>
                  <a:cs typeface="NikoshBAN" panose="02000000000000000000" pitchFamily="2" charset="0"/>
                </a:rPr>
                <a:t>২</a:t>
              </a:r>
              <a:r>
                <a:rPr lang="bn-BD" sz="3200" b="1" dirty="0" smtClean="0">
                  <a:solidFill>
                    <a:srgbClr val="002060"/>
                  </a:solidFill>
                  <a:latin typeface="NikoshBAN" panose="02000000000000000000" pitchFamily="2" charset="0"/>
                  <a:cs typeface="NikoshBAN" panose="02000000000000000000" pitchFamily="2" charset="0"/>
                </a:rPr>
                <a:t>। অভিকর্ষজ ত্বরণ ব্যাখ্যা করতে পারবে</a:t>
              </a:r>
              <a:r>
                <a:rPr lang="en-US" sz="3200" b="1" dirty="0" smtClean="0">
                  <a:solidFill>
                    <a:srgbClr val="002060"/>
                  </a:solidFill>
                  <a:latin typeface="NikoshBAN" panose="02000000000000000000" pitchFamily="2" charset="0"/>
                  <a:cs typeface="NikoshBAN" panose="02000000000000000000" pitchFamily="2" charset="0"/>
                </a:rPr>
                <a:t>;</a:t>
              </a:r>
              <a:endParaRPr lang="en-US" sz="3200" b="1" dirty="0">
                <a:solidFill>
                  <a:srgbClr val="002060"/>
                </a:solidFill>
                <a:latin typeface="NikoshBAN" panose="02000000000000000000" pitchFamily="2" charset="0"/>
                <a:cs typeface="NikoshBAN" panose="02000000000000000000" pitchFamily="2" charset="0"/>
              </a:endParaRPr>
            </a:p>
          </p:txBody>
        </p:sp>
      </p:grpSp>
      <p:sp>
        <p:nvSpPr>
          <p:cNvPr id="7" name="TextBox 6"/>
          <p:cNvSpPr txBox="1"/>
          <p:nvPr/>
        </p:nvSpPr>
        <p:spPr>
          <a:xfrm>
            <a:off x="1139095" y="1200060"/>
            <a:ext cx="7188082" cy="646331"/>
          </a:xfrm>
          <a:prstGeom prst="rect">
            <a:avLst/>
          </a:prstGeom>
          <a:solidFill>
            <a:srgbClr val="7030A0"/>
          </a:solidFill>
        </p:spPr>
        <p:txBody>
          <a:bodyPr wrap="square" rtlCol="0">
            <a:spAutoFit/>
          </a:bodyPr>
          <a:lstStyle/>
          <a:p>
            <a:pPr algn="ctr"/>
            <a:r>
              <a:rPr lang="bn-BD" sz="3600" b="1" dirty="0" smtClean="0">
                <a:solidFill>
                  <a:srgbClr val="FFFF00"/>
                </a:solidFill>
                <a:latin typeface="NikoshBAN" panose="02000000000000000000" pitchFamily="2" charset="0"/>
                <a:cs typeface="NikoshBAN" panose="02000000000000000000" pitchFamily="2" charset="0"/>
              </a:rPr>
              <a:t>শিখনফল</a:t>
            </a:r>
            <a:endParaRPr lang="en-US" sz="3600" b="1"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917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64761"/>
            <a:ext cx="4240531" cy="2669040"/>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3926" t="7529" r="3080" b="5476"/>
          <a:stretch/>
        </p:blipFill>
        <p:spPr>
          <a:xfrm>
            <a:off x="4434839" y="1417321"/>
            <a:ext cx="4602481" cy="2179320"/>
          </a:xfrm>
          <a:prstGeom prst="rect">
            <a:avLst/>
          </a:prstGeom>
        </p:spPr>
      </p:pic>
      <p:sp>
        <p:nvSpPr>
          <p:cNvPr id="7" name="Rectangle 6"/>
          <p:cNvSpPr/>
          <p:nvPr/>
        </p:nvSpPr>
        <p:spPr>
          <a:xfrm>
            <a:off x="0" y="4333965"/>
            <a:ext cx="4434839" cy="954107"/>
          </a:xfrm>
          <a:prstGeom prst="rect">
            <a:avLst/>
          </a:prstGeom>
        </p:spPr>
        <p:txBody>
          <a:bodyPr wrap="square">
            <a:spAutoFit/>
          </a:bodyPr>
          <a:lstStyle/>
          <a:p>
            <a:r>
              <a:rPr lang="bn-BD" sz="2800" dirty="0" smtClean="0">
                <a:latin typeface="NikoshBAN" panose="02000000000000000000" pitchFamily="2" charset="0"/>
                <a:cs typeface="NikoshBAN" panose="02000000000000000000" pitchFamily="2" charset="0"/>
              </a:rPr>
              <a:t>উপরের </a:t>
            </a:r>
            <a:r>
              <a:rPr lang="bn-BD" sz="2800" dirty="0">
                <a:latin typeface="NikoshBAN" panose="02000000000000000000" pitchFamily="2" charset="0"/>
                <a:cs typeface="NikoshBAN" panose="02000000000000000000" pitchFamily="2" charset="0"/>
              </a:rPr>
              <a:t>দিকে </a:t>
            </a:r>
            <a:r>
              <a:rPr lang="bn-BD" sz="2800" dirty="0" smtClean="0">
                <a:latin typeface="NikoshBAN" panose="02000000000000000000" pitchFamily="2" charset="0"/>
                <a:cs typeface="NikoshBAN" panose="02000000000000000000" pitchFamily="2" charset="0"/>
              </a:rPr>
              <a:t>বল ছুড়ে দেয়া হয়েছে যা ভূমিতে </a:t>
            </a:r>
            <a:r>
              <a:rPr lang="bn-BD" sz="2800" dirty="0">
                <a:latin typeface="NikoshBAN" panose="02000000000000000000" pitchFamily="2" charset="0"/>
                <a:cs typeface="NikoshBAN" panose="02000000000000000000" pitchFamily="2" charset="0"/>
              </a:rPr>
              <a:t>ফিরে </a:t>
            </a:r>
            <a:r>
              <a:rPr lang="bn-BD" sz="2800" dirty="0" smtClean="0">
                <a:latin typeface="NikoshBAN" panose="02000000000000000000" pitchFamily="2" charset="0"/>
                <a:cs typeface="NikoshBAN" panose="02000000000000000000" pitchFamily="2" charset="0"/>
              </a:rPr>
              <a:t>আসছে- অভিকর্ষ</a:t>
            </a:r>
            <a:endParaRPr lang="en-US" sz="2800" dirty="0">
              <a:latin typeface="NikoshBAN" panose="02000000000000000000" pitchFamily="2" charset="0"/>
              <a:cs typeface="NikoshBAN" panose="02000000000000000000" pitchFamily="2" charset="0"/>
            </a:endParaRPr>
          </a:p>
        </p:txBody>
      </p:sp>
      <p:sp>
        <p:nvSpPr>
          <p:cNvPr id="13" name="Rectangle 12"/>
          <p:cNvSpPr/>
          <p:nvPr/>
        </p:nvSpPr>
        <p:spPr>
          <a:xfrm>
            <a:off x="4812026" y="4082088"/>
            <a:ext cx="4088134" cy="523220"/>
          </a:xfrm>
          <a:prstGeom prst="rect">
            <a:avLst/>
          </a:prstGeom>
        </p:spPr>
        <p:txBody>
          <a:bodyPr wrap="square">
            <a:spAutoFit/>
          </a:bodyPr>
          <a:lstStyle/>
          <a:p>
            <a:r>
              <a:rPr lang="bn-BD" sz="2800" dirty="0" smtClean="0">
                <a:latin typeface="NikoshBAN" panose="02000000000000000000" pitchFamily="2" charset="0"/>
                <a:cs typeface="NikoshBAN" panose="02000000000000000000" pitchFamily="2" charset="0"/>
              </a:rPr>
              <a:t>সূর্য ও বস্তুর মধ্যে আকর্ষণ- মহাকর্ষ </a:t>
            </a:r>
            <a:endParaRPr lang="en-US" sz="2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2546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1893570" y="1554480"/>
            <a:ext cx="4472940" cy="3246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chemeClr val="bg1"/>
                </a:solidFill>
                <a:latin typeface="NikoshBAN" panose="02000000000000000000" pitchFamily="2" charset="0"/>
                <a:cs typeface="NikoshBAN" panose="02000000000000000000" pitchFamily="2" charset="0"/>
              </a:rPr>
              <a:t>      পৃথিবীর কেন্দ্র</a:t>
            </a:r>
            <a:endParaRPr lang="en-US" dirty="0">
              <a:solidFill>
                <a:schemeClr val="bg1"/>
              </a:solidFill>
              <a:latin typeface="NikoshBAN" panose="02000000000000000000" pitchFamily="2" charset="0"/>
              <a:cs typeface="NikoshBAN" panose="02000000000000000000" pitchFamily="2" charset="0"/>
            </a:endParaRPr>
          </a:p>
        </p:txBody>
      </p:sp>
      <p:sp>
        <p:nvSpPr>
          <p:cNvPr id="4" name="Oval 3"/>
          <p:cNvSpPr/>
          <p:nvPr/>
        </p:nvSpPr>
        <p:spPr>
          <a:xfrm>
            <a:off x="3676650" y="868680"/>
            <a:ext cx="906780" cy="68580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bg1"/>
                </a:solidFill>
                <a:latin typeface="NikoshBAN" panose="02000000000000000000" pitchFamily="2" charset="0"/>
                <a:cs typeface="NikoshBAN" panose="02000000000000000000" pitchFamily="2" charset="0"/>
              </a:rPr>
              <a:t>বস্তু</a:t>
            </a:r>
            <a:endParaRPr lang="en-US" dirty="0">
              <a:solidFill>
                <a:schemeClr val="bg1"/>
              </a:solidFill>
              <a:latin typeface="NikoshBAN" panose="02000000000000000000" pitchFamily="2" charset="0"/>
              <a:cs typeface="NikoshBAN" panose="02000000000000000000" pitchFamily="2" charset="0"/>
            </a:endParaRPr>
          </a:p>
        </p:txBody>
      </p:sp>
      <p:grpSp>
        <p:nvGrpSpPr>
          <p:cNvPr id="19" name="Group 18"/>
          <p:cNvGrpSpPr/>
          <p:nvPr/>
        </p:nvGrpSpPr>
        <p:grpSpPr>
          <a:xfrm>
            <a:off x="4130040" y="1554480"/>
            <a:ext cx="3322320" cy="1463040"/>
            <a:chOff x="4130040" y="1554480"/>
            <a:chExt cx="3322320" cy="1463040"/>
          </a:xfrm>
        </p:grpSpPr>
        <p:cxnSp>
          <p:nvCxnSpPr>
            <p:cNvPr id="7" name="Straight Arrow Connector 6"/>
            <p:cNvCxnSpPr>
              <a:stCxn id="3" idx="0"/>
            </p:cNvCxnSpPr>
            <p:nvPr/>
          </p:nvCxnSpPr>
          <p:spPr>
            <a:xfrm>
              <a:off x="4130040" y="1554480"/>
              <a:ext cx="0" cy="14630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4130040" y="1676400"/>
              <a:ext cx="3322320" cy="584775"/>
              <a:chOff x="4130040" y="1676400"/>
              <a:chExt cx="3322320" cy="584775"/>
            </a:xfrm>
          </p:grpSpPr>
          <p:cxnSp>
            <p:nvCxnSpPr>
              <p:cNvPr id="9" name="Straight Arrow Connector 8"/>
              <p:cNvCxnSpPr/>
              <p:nvPr/>
            </p:nvCxnSpPr>
            <p:spPr>
              <a:xfrm>
                <a:off x="4130040" y="1965960"/>
                <a:ext cx="175260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111240" y="1676400"/>
                <a:ext cx="134112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দূরত্ব </a:t>
                </a:r>
                <a:r>
                  <a:rPr lang="en-US" sz="3200" dirty="0" smtClean="0">
                    <a:latin typeface="NikoshBAN" panose="02000000000000000000" pitchFamily="2" charset="0"/>
                    <a:cs typeface="NikoshBAN" panose="02000000000000000000" pitchFamily="2" charset="0"/>
                  </a:rPr>
                  <a:t>R</a:t>
                </a:r>
                <a:endParaRPr lang="en-US" sz="3200" dirty="0">
                  <a:latin typeface="NikoshBAN" panose="02000000000000000000" pitchFamily="2" charset="0"/>
                  <a:cs typeface="NikoshBAN" panose="02000000000000000000" pitchFamily="2" charset="0"/>
                </a:endParaRPr>
              </a:p>
            </p:txBody>
          </p:sp>
        </p:grpSp>
      </p:grpSp>
      <p:sp>
        <p:nvSpPr>
          <p:cNvPr id="12" name="TextBox 11"/>
          <p:cNvSpPr txBox="1"/>
          <p:nvPr/>
        </p:nvSpPr>
        <p:spPr>
          <a:xfrm>
            <a:off x="1695452" y="827753"/>
            <a:ext cx="1847848"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বস্তুর ভর </a:t>
            </a:r>
            <a:r>
              <a:rPr lang="en-US" sz="3200" dirty="0">
                <a:latin typeface="NikoshBAN" panose="02000000000000000000" pitchFamily="2" charset="0"/>
                <a:cs typeface="NikoshBAN" panose="02000000000000000000" pitchFamily="2" charset="0"/>
              </a:rPr>
              <a:t>m</a:t>
            </a:r>
          </a:p>
        </p:txBody>
      </p:sp>
      <p:sp>
        <p:nvSpPr>
          <p:cNvPr id="13" name="TextBox 12"/>
          <p:cNvSpPr txBox="1"/>
          <p:nvPr/>
        </p:nvSpPr>
        <p:spPr>
          <a:xfrm>
            <a:off x="3206116" y="4078665"/>
            <a:ext cx="2280284"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পৃথিবীর ভর </a:t>
            </a:r>
            <a:r>
              <a:rPr lang="en-US" sz="3200" dirty="0" smtClean="0">
                <a:latin typeface="NikoshBAN" panose="02000000000000000000" pitchFamily="2" charset="0"/>
                <a:cs typeface="NikoshBAN" panose="02000000000000000000" pitchFamily="2" charset="0"/>
              </a:rPr>
              <a:t>M</a:t>
            </a:r>
            <a:endParaRPr lang="en-US" sz="3200" dirty="0">
              <a:latin typeface="NikoshBAN" panose="02000000000000000000" pitchFamily="2" charset="0"/>
              <a:cs typeface="NikoshBAN" panose="02000000000000000000" pitchFamily="2" charset="0"/>
            </a:endParaRPr>
          </a:p>
        </p:txBody>
      </p:sp>
      <p:sp>
        <p:nvSpPr>
          <p:cNvPr id="14" name="TextBox 13"/>
          <p:cNvSpPr txBox="1"/>
          <p:nvPr/>
        </p:nvSpPr>
        <p:spPr>
          <a:xfrm>
            <a:off x="6381750" y="3177540"/>
            <a:ext cx="2605086"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মহাকর্ষ সূত্রানুসারে,</a:t>
            </a:r>
            <a:endParaRPr lang="en-US" sz="3200" dirty="0">
              <a:latin typeface="NikoshBAN" panose="02000000000000000000" pitchFamily="2" charset="0"/>
              <a:cs typeface="NikoshBAN" panose="02000000000000000000" pitchFamily="2" charset="0"/>
            </a:endParaRPr>
          </a:p>
        </p:txBody>
      </p:sp>
      <mc:AlternateContent xmlns:mc="http://schemas.openxmlformats.org/markup-compatibility/2006" xmlns:a14="http://schemas.microsoft.com/office/drawing/2010/main">
        <mc:Choice Requires="a14">
          <p:sp>
            <p:nvSpPr>
              <p:cNvPr id="15" name="TextBox 14"/>
              <p:cNvSpPr txBox="1"/>
              <p:nvPr/>
            </p:nvSpPr>
            <p:spPr>
              <a:xfrm>
                <a:off x="6549388" y="3762315"/>
                <a:ext cx="1985012" cy="92198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n-US" sz="3200" i="1" smtClean="0">
                          <a:latin typeface="Cambria Math" panose="02040503050406030204" pitchFamily="18" charset="0"/>
                        </a:rPr>
                        <m:t>F</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𝐺𝑀𝑚</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𝑅</m:t>
                              </m:r>
                            </m:e>
                            <m:sup>
                              <m:r>
                                <a:rPr lang="en-US" sz="3200" b="0" i="1" smtClean="0">
                                  <a:latin typeface="Cambria Math" panose="02040503050406030204" pitchFamily="18" charset="0"/>
                                </a:rPr>
                                <m:t>2</m:t>
                              </m:r>
                            </m:sup>
                          </m:sSup>
                        </m:den>
                      </m:f>
                    </m:oMath>
                  </m:oMathPara>
                </a14:m>
                <a:endParaRPr lang="en-US" sz="32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549388" y="3762315"/>
                <a:ext cx="1985012" cy="921984"/>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4789168" y="4800600"/>
                <a:ext cx="3928112" cy="492443"/>
              </a:xfrm>
              <a:prstGeom prst="rect">
                <a:avLst/>
              </a:prstGeom>
              <a:noFill/>
            </p:spPr>
            <p:txBody>
              <a:bodyPr wrap="square" lIns="0" tIns="0" rIns="0" bIns="0" rtlCol="0">
                <a:spAutoFit/>
              </a:bodyPr>
              <a:lstStyle/>
              <a:p>
                <a:r>
                  <a:rPr lang="bn-BD" sz="3200" dirty="0" smtClean="0">
                    <a:latin typeface="NikoshBAN" panose="02000000000000000000" pitchFamily="2" charset="0"/>
                    <a:cs typeface="NikoshBAN" panose="02000000000000000000" pitchFamily="2" charset="0"/>
                  </a:rPr>
                  <a:t>গতির সূত্র থেকে,</a:t>
                </a:r>
                <a14:m>
                  <m:oMath xmlns:m="http://schemas.openxmlformats.org/officeDocument/2006/math">
                    <m:r>
                      <a:rPr lang="bn-BD" sz="3200" b="0" i="0" smtClean="0">
                        <a:latin typeface="Cambria Math" panose="02040503050406030204" pitchFamily="18" charset="0"/>
                      </a:rPr>
                      <m:t>    </m:t>
                    </m:r>
                    <m:r>
                      <m:rPr>
                        <m:sty m:val="p"/>
                      </m:rPr>
                      <a:rPr lang="en-US" sz="3200" i="1" smtClean="0">
                        <a:latin typeface="Cambria Math" panose="02040503050406030204" pitchFamily="18" charset="0"/>
                      </a:rPr>
                      <m:t>F</m:t>
                    </m:r>
                    <m:r>
                      <a:rPr lang="en-US" sz="3200" b="0" i="1" smtClean="0">
                        <a:latin typeface="Cambria Math" panose="02040503050406030204" pitchFamily="18" charset="0"/>
                      </a:rPr>
                      <m:t>=</m:t>
                    </m:r>
                    <m:r>
                      <a:rPr lang="en-US" sz="3200" b="0" i="1" smtClean="0">
                        <a:latin typeface="Cambria Math" panose="02040503050406030204" pitchFamily="18" charset="0"/>
                      </a:rPr>
                      <m:t>𝑚𝑔</m:t>
                    </m:r>
                  </m:oMath>
                </a14:m>
                <a:endParaRPr lang="en-US" sz="3200" dirty="0">
                  <a:latin typeface="NikoshBAN" panose="02000000000000000000" pitchFamily="2" charset="0"/>
                  <a:cs typeface="NikoshBAN" panose="02000000000000000000" pitchFamily="2" charset="0"/>
                </a:endParaRPr>
              </a:p>
            </p:txBody>
          </p:sp>
        </mc:Choice>
        <mc:Fallback xmlns="">
          <p:sp>
            <p:nvSpPr>
              <p:cNvPr id="16" name="TextBox 15"/>
              <p:cNvSpPr txBox="1">
                <a:spLocks noRot="1" noChangeAspect="1" noMove="1" noResize="1" noEditPoints="1" noAdjustHandles="1" noChangeArrowheads="1" noChangeShapeType="1" noTextEdit="1"/>
              </p:cNvSpPr>
              <p:nvPr/>
            </p:nvSpPr>
            <p:spPr>
              <a:xfrm>
                <a:off x="4789168" y="4800600"/>
                <a:ext cx="3928112" cy="492443"/>
              </a:xfrm>
              <a:prstGeom prst="rect">
                <a:avLst/>
              </a:prstGeom>
              <a:blipFill rotWithShape="0">
                <a:blip r:embed="rId4"/>
                <a:stretch>
                  <a:fillRect l="-6366" t="-25000" b="-512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668801" y="5610001"/>
                <a:ext cx="1985012" cy="951992"/>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𝑔</m:t>
                      </m:r>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𝐺𝑀</m:t>
                          </m:r>
                        </m:num>
                        <m:den>
                          <m:sSup>
                            <m:sSupPr>
                              <m:ctrlPr>
                                <a:rPr lang="en-US" sz="3200" b="0" i="1" smtClean="0">
                                  <a:latin typeface="Cambria Math" panose="02040503050406030204" pitchFamily="18" charset="0"/>
                                </a:rPr>
                              </m:ctrlPr>
                            </m:sSupPr>
                            <m:e>
                              <m:r>
                                <a:rPr lang="en-US" sz="3200" b="0" i="1" smtClean="0">
                                  <a:latin typeface="Cambria Math" panose="02040503050406030204" pitchFamily="18" charset="0"/>
                                </a:rPr>
                                <m:t>𝑅</m:t>
                              </m:r>
                            </m:e>
                            <m:sup>
                              <m:r>
                                <a:rPr lang="en-US" sz="3200" b="0" i="1" smtClean="0">
                                  <a:latin typeface="Cambria Math" panose="02040503050406030204" pitchFamily="18" charset="0"/>
                                </a:rPr>
                                <m:t>2</m:t>
                              </m:r>
                            </m:sup>
                          </m:sSup>
                        </m:den>
                      </m:f>
                    </m:oMath>
                  </m:oMathPara>
                </a14:m>
                <a:endParaRPr lang="en-US" sz="3200" dirty="0"/>
              </a:p>
            </p:txBody>
          </p:sp>
        </mc:Choice>
        <mc:Fallback xmlns="">
          <p:sp>
            <p:nvSpPr>
              <p:cNvPr id="17" name="TextBox 16"/>
              <p:cNvSpPr txBox="1">
                <a:spLocks noRot="1" noChangeAspect="1" noMove="1" noResize="1" noEditPoints="1" noAdjustHandles="1" noChangeArrowheads="1" noChangeShapeType="1" noTextEdit="1"/>
              </p:cNvSpPr>
              <p:nvPr/>
            </p:nvSpPr>
            <p:spPr>
              <a:xfrm>
                <a:off x="5668801" y="5610001"/>
                <a:ext cx="1985012" cy="951992"/>
              </a:xfrm>
              <a:prstGeom prst="rect">
                <a:avLst/>
              </a:prstGeom>
              <a:blipFill rotWithShape="0">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062094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2" grpId="0"/>
      <p:bldP spid="13" grpId="0"/>
      <p:bldP spid="14" grpId="0"/>
      <p:bldP spid="15"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360" y="2468880"/>
            <a:ext cx="7040880" cy="3520440"/>
          </a:xfrm>
          <a:prstGeom prst="rect">
            <a:avLst/>
          </a:prstGeom>
        </p:spPr>
      </p:pic>
      <p:sp>
        <p:nvSpPr>
          <p:cNvPr id="3" name="TextBox 2"/>
          <p:cNvSpPr txBox="1"/>
          <p:nvPr/>
        </p:nvSpPr>
        <p:spPr>
          <a:xfrm>
            <a:off x="2042160" y="329625"/>
            <a:ext cx="188976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দল</a:t>
            </a:r>
            <a:r>
              <a:rPr lang="en-US" sz="3200" dirty="0" err="1" smtClean="0">
                <a:latin typeface="NikoshBAN" panose="02000000000000000000" pitchFamily="2" charset="0"/>
                <a:cs typeface="NikoshBAN" panose="02000000000000000000" pitchFamily="2" charset="0"/>
              </a:rPr>
              <a:t>গত</a:t>
            </a:r>
            <a:r>
              <a:rPr lang="bn-BD" sz="3200" dirty="0" smtClean="0">
                <a:latin typeface="NikoshBAN" panose="02000000000000000000" pitchFamily="2" charset="0"/>
                <a:cs typeface="NikoshBAN" panose="02000000000000000000" pitchFamily="2" charset="0"/>
              </a:rPr>
              <a:t> কাজ</a:t>
            </a:r>
            <a:endParaRPr lang="en-US" sz="3200" dirty="0">
              <a:latin typeface="NikoshBAN" panose="02000000000000000000" pitchFamily="2" charset="0"/>
              <a:cs typeface="NikoshBAN" panose="02000000000000000000" pitchFamily="2" charset="0"/>
            </a:endParaRPr>
          </a:p>
        </p:txBody>
      </p:sp>
      <p:sp>
        <p:nvSpPr>
          <p:cNvPr id="4" name="TextBox 3"/>
          <p:cNvSpPr txBox="1"/>
          <p:nvPr/>
        </p:nvSpPr>
        <p:spPr>
          <a:xfrm>
            <a:off x="3108960" y="5867400"/>
            <a:ext cx="164592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মেরু অঞ্চল</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7223760" y="3723352"/>
            <a:ext cx="19964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বিষুবীয় অঞ্চল</a:t>
            </a:r>
            <a:endParaRPr lang="en-US" sz="3200" dirty="0">
              <a:latin typeface="NikoshBAN" panose="02000000000000000000" pitchFamily="2" charset="0"/>
              <a:cs typeface="NikoshBAN" panose="02000000000000000000" pitchFamily="2" charset="0"/>
            </a:endParaRPr>
          </a:p>
        </p:txBody>
      </p:sp>
      <p:sp>
        <p:nvSpPr>
          <p:cNvPr id="6" name="TextBox 5"/>
          <p:cNvSpPr txBox="1"/>
          <p:nvPr/>
        </p:nvSpPr>
        <p:spPr>
          <a:xfrm>
            <a:off x="5181600" y="329624"/>
            <a:ext cx="245364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সময়</a:t>
            </a:r>
            <a:r>
              <a:rPr lang="en-US" sz="3200" dirty="0" smtClean="0">
                <a:latin typeface="NikoshBAN" panose="02000000000000000000" pitchFamily="2" charset="0"/>
                <a:cs typeface="NikoshBAN" panose="02000000000000000000" pitchFamily="2" charset="0"/>
              </a:rPr>
              <a:t>:</a:t>
            </a:r>
            <a:r>
              <a:rPr lang="bn-BD" sz="3200" dirty="0" smtClean="0">
                <a:latin typeface="NikoshBAN" panose="02000000000000000000" pitchFamily="2" charset="0"/>
                <a:cs typeface="NikoshBAN" panose="02000000000000000000" pitchFamily="2" charset="0"/>
              </a:rPr>
              <a:t> ৮ মিনিট</a:t>
            </a:r>
            <a:endParaRPr lang="en-US" sz="3200" dirty="0">
              <a:latin typeface="NikoshBAN" panose="02000000000000000000" pitchFamily="2" charset="0"/>
              <a:cs typeface="NikoshBAN" panose="02000000000000000000" pitchFamily="2" charset="0"/>
            </a:endParaRPr>
          </a:p>
        </p:txBody>
      </p:sp>
      <p:grpSp>
        <p:nvGrpSpPr>
          <p:cNvPr id="9" name="Group 8"/>
          <p:cNvGrpSpPr/>
          <p:nvPr/>
        </p:nvGrpSpPr>
        <p:grpSpPr>
          <a:xfrm>
            <a:off x="213360" y="1270142"/>
            <a:ext cx="8778240" cy="898729"/>
            <a:chOff x="0" y="1270142"/>
            <a:chExt cx="8869680" cy="898729"/>
          </a:xfrm>
        </p:grpSpPr>
        <p:sp>
          <p:nvSpPr>
            <p:cNvPr id="8" name="Rounded Rectangle 7"/>
            <p:cNvSpPr/>
            <p:nvPr/>
          </p:nvSpPr>
          <p:spPr>
            <a:xfrm>
              <a:off x="0" y="1270142"/>
              <a:ext cx="8732520" cy="8987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1441713"/>
              <a:ext cx="8869680" cy="584775"/>
            </a:xfrm>
            <a:prstGeom prst="rect">
              <a:avLst/>
            </a:prstGeom>
            <a:noFill/>
          </p:spPr>
          <p:txBody>
            <a:bodyPr wrap="square" rtlCol="0">
              <a:spAutoFit/>
            </a:bodyPr>
            <a:lstStyle/>
            <a:p>
              <a:r>
                <a:rPr lang="bn-BD" sz="3200" dirty="0" smtClean="0">
                  <a:latin typeface="NikoshBAN" panose="02000000000000000000" pitchFamily="2" charset="0"/>
                  <a:cs typeface="NikoshBAN" panose="02000000000000000000" pitchFamily="2" charset="0"/>
                </a:rPr>
                <a:t>পৃথিবীর কোথায় অভিকর্ষজ ত্বরণের মান বেশি গাণিতিক যুক্তি দাও।</a:t>
              </a:r>
              <a:endParaRPr lang="en-US" sz="3200" dirty="0">
                <a:latin typeface="NikoshBAN" panose="02000000000000000000" pitchFamily="2" charset="0"/>
                <a:cs typeface="NikoshBAN" panose="02000000000000000000" pitchFamily="2" charset="0"/>
              </a:endParaRPr>
            </a:p>
          </p:txBody>
        </p:sp>
      </p:grpSp>
    </p:spTree>
    <p:extLst>
      <p:ext uri="{BB962C8B-B14F-4D97-AF65-F5344CB8AC3E}">
        <p14:creationId xmlns:p14="http://schemas.microsoft.com/office/powerpoint/2010/main" val="3368688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1413</TotalTime>
  <Words>679</Words>
  <Application>Microsoft Office PowerPoint</Application>
  <PresentationFormat>On-screen Show (4:3)</PresentationFormat>
  <Paragraphs>93</Paragraphs>
  <Slides>19</Slides>
  <Notes>13</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Cambria Math</vt:lpstr>
      <vt:lpstr>Nikosh</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ANISUR</dc:creator>
  <cp:lastModifiedBy>MD. ANISUR RAHMAN</cp:lastModifiedBy>
  <cp:revision>340</cp:revision>
  <dcterms:created xsi:type="dcterms:W3CDTF">2014-09-20T16:42:22Z</dcterms:created>
  <dcterms:modified xsi:type="dcterms:W3CDTF">2016-08-10T04:41:46Z</dcterms:modified>
</cp:coreProperties>
</file>